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27" r:id="rId4"/>
    <p:sldId id="472" r:id="rId5"/>
    <p:sldId id="428" r:id="rId6"/>
    <p:sldId id="429" r:id="rId7"/>
    <p:sldId id="470" r:id="rId8"/>
    <p:sldId id="471" r:id="rId9"/>
    <p:sldId id="434" r:id="rId10"/>
  </p:sldIdLst>
  <p:sldSz cx="9144000" cy="5715000" type="screen16x10"/>
  <p:notesSz cx="6858000" cy="9144000"/>
  <p:embeddedFontLs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894" autoAdjust="0"/>
  </p:normalViewPr>
  <p:slideViewPr>
    <p:cSldViewPr>
      <p:cViewPr>
        <p:scale>
          <a:sx n="81" d="100"/>
          <a:sy n="81" d="100"/>
        </p:scale>
        <p:origin x="-72" y="-72"/>
      </p:cViewPr>
      <p:guideLst>
        <p:guide orient="horz" pos="1800"/>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When w</a:t>
            </a:r>
            <a:r>
              <a:rPr lang="en-US" baseline="0" dirty="0" smtClean="0"/>
              <a:t>e expand a number, we are stretching it out to show the values of each digit.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Some</a:t>
            </a:r>
            <a:r>
              <a:rPr lang="en-US" baseline="0" dirty="0" smtClean="0"/>
              <a:t> people think that a number lines can only show numbers that are counted by one. Number lines can actually show a lot of different things. As long as each number is spaced out evenly, you can count by 5s, 10s, 50s, etc. Or you can count backwards. You can even count in a few different ways on the same number line, which is what we’re going to learn now.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 am going to use a number line to help me find the difference between 976 and 321. Instead of using a normal number line with the numbers already spaced out for us, we are going to draw in our own number line with our own spaces. So first thing I will do is draw out the actual line. The biggest number is going to be the number that I start with on the left end of the number line. Whenever we subtract, we start with the bigger number so we can take away from it. I’m going to make three different types of jumps: hundreds jumps, tens jumps, and ones jumps. The hundreds jumps will be biggest because hundreds are bigger than tens and ones. Then tens will be smaller than hundreds, and ones will be smaller than tens. In order to now how many of each type of jump I will need, I will expand the number I am taking away. So 321 becomes 300 + 20 + 1, showing me I need to take away 3 hundreds, 2 tens, and 1 one. So I start at 976, when I take away 1 hundred, I jump to 876, another hundred is 776 and another hundred is 676. Then I take away my two tens: 676 becomes 666 and 666 becomes 656. Finally, I take 1 one away: 656 becomes 655. So 976 – 321 = 655.</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What is 495 – 234? Again, I’m going to start with the biggest number. That is what I will take away from. Next, I will expand 234 to see how many hundreds, tens, and ones I will be jumping. I am jumping backwards because I am subtracting, or taking away, so my numbers are getting smaller. So I am taking away 2 hundreds, so I jump to 395 and then 295. Then I take away 3 tens, jumping back to 285, then 275, then 265. Finally I take away 4 ones, jumping to 264, then 263, then 262, and finally 261. So 495 - 234 = 261.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look at one more example. I am taking 152 away from 687. I will make 1 hundred jump to go from 687 to 587. Then 5 tens jumps. 587 to 577, 577 to 567, 567 to 557, 557 to 547, and 547 to 537. And finally I will make 2 ones jumps. 537 to 536 and 536 to 535.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257300" y="685800"/>
            <a:ext cx="6629400" cy="954107"/>
          </a:xfrm>
        </p:spPr>
        <p:txBody>
          <a:bodyPr wrap="square">
            <a:spAutoFit/>
          </a:bodyPr>
          <a:lstStyle/>
          <a:p>
            <a:pPr marL="0" indent="0" algn="ctr">
              <a:buNone/>
            </a:pPr>
            <a:r>
              <a:rPr lang="en-US" sz="2800" dirty="0" smtClean="0">
                <a:solidFill>
                  <a:schemeClr val="accent5"/>
                </a:solidFill>
              </a:rPr>
              <a:t>How do you use a number line to subtract three digit numbers ?</a:t>
            </a:r>
            <a:endParaRPr lang="en-US" sz="2800" dirty="0">
              <a:solidFill>
                <a:schemeClr val="accent5"/>
              </a:solidFill>
            </a:endParaRPr>
          </a:p>
        </p:txBody>
      </p:sp>
      <p:cxnSp>
        <p:nvCxnSpPr>
          <p:cNvPr id="24" name="Straight Connector 23"/>
          <p:cNvCxnSpPr/>
          <p:nvPr/>
        </p:nvCxnSpPr>
        <p:spPr>
          <a:xfrm flipV="1">
            <a:off x="571500" y="3314700"/>
            <a:ext cx="8229600" cy="482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801100" y="3086100"/>
            <a:ext cx="0" cy="457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572500" y="34860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976</a:t>
            </a:r>
          </a:p>
        </p:txBody>
      </p:sp>
      <p:sp>
        <p:nvSpPr>
          <p:cNvPr id="27" name="TextBox 26"/>
          <p:cNvSpPr txBox="1"/>
          <p:nvPr/>
        </p:nvSpPr>
        <p:spPr>
          <a:xfrm>
            <a:off x="74295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28" name="TextBox 27"/>
          <p:cNvSpPr txBox="1"/>
          <p:nvPr/>
        </p:nvSpPr>
        <p:spPr>
          <a:xfrm>
            <a:off x="65151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876</a:t>
            </a:r>
          </a:p>
        </p:txBody>
      </p:sp>
      <p:sp>
        <p:nvSpPr>
          <p:cNvPr id="29" name="TextBox 28"/>
          <p:cNvSpPr txBox="1"/>
          <p:nvPr/>
        </p:nvSpPr>
        <p:spPr>
          <a:xfrm>
            <a:off x="57150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30" name="TextBox 29"/>
          <p:cNvSpPr txBox="1"/>
          <p:nvPr/>
        </p:nvSpPr>
        <p:spPr>
          <a:xfrm>
            <a:off x="48006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776</a:t>
            </a:r>
          </a:p>
        </p:txBody>
      </p:sp>
      <p:sp>
        <p:nvSpPr>
          <p:cNvPr id="31" name="TextBox 30"/>
          <p:cNvSpPr txBox="1"/>
          <p:nvPr/>
        </p:nvSpPr>
        <p:spPr>
          <a:xfrm>
            <a:off x="37719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32" name="TextBox 31"/>
          <p:cNvSpPr txBox="1"/>
          <p:nvPr/>
        </p:nvSpPr>
        <p:spPr>
          <a:xfrm>
            <a:off x="29718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676</a:t>
            </a:r>
          </a:p>
        </p:txBody>
      </p:sp>
      <p:sp>
        <p:nvSpPr>
          <p:cNvPr id="33" name="TextBox 32"/>
          <p:cNvSpPr txBox="1"/>
          <p:nvPr/>
        </p:nvSpPr>
        <p:spPr>
          <a:xfrm>
            <a:off x="25146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34" name="TextBox 33"/>
          <p:cNvSpPr txBox="1"/>
          <p:nvPr/>
        </p:nvSpPr>
        <p:spPr>
          <a:xfrm>
            <a:off x="19431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666</a:t>
            </a:r>
          </a:p>
        </p:txBody>
      </p:sp>
      <p:sp>
        <p:nvSpPr>
          <p:cNvPr id="35" name="TextBox 34"/>
          <p:cNvSpPr txBox="1"/>
          <p:nvPr/>
        </p:nvSpPr>
        <p:spPr>
          <a:xfrm>
            <a:off x="14859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36" name="TextBox 35"/>
          <p:cNvSpPr txBox="1"/>
          <p:nvPr/>
        </p:nvSpPr>
        <p:spPr>
          <a:xfrm>
            <a:off x="9144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656</a:t>
            </a:r>
          </a:p>
        </p:txBody>
      </p:sp>
      <p:pic>
        <p:nvPicPr>
          <p:cNvPr id="37" name="Picture 36"/>
          <p:cNvPicPr>
            <a:picLocks noChangeAspect="1"/>
          </p:cNvPicPr>
          <p:nvPr/>
        </p:nvPicPr>
        <p:blipFill rotWithShape="1">
          <a:blip r:embed="rId3"/>
          <a:srcRect b="62243"/>
          <a:stretch/>
        </p:blipFill>
        <p:spPr>
          <a:xfrm>
            <a:off x="6858000" y="2628900"/>
            <a:ext cx="1943100" cy="690504"/>
          </a:xfrm>
          <a:prstGeom prst="rect">
            <a:avLst/>
          </a:prstGeom>
        </p:spPr>
      </p:pic>
      <p:pic>
        <p:nvPicPr>
          <p:cNvPr id="38" name="Picture 37"/>
          <p:cNvPicPr>
            <a:picLocks noChangeAspect="1"/>
          </p:cNvPicPr>
          <p:nvPr/>
        </p:nvPicPr>
        <p:blipFill rotWithShape="1">
          <a:blip r:embed="rId3"/>
          <a:srcRect b="62243"/>
          <a:stretch/>
        </p:blipFill>
        <p:spPr>
          <a:xfrm>
            <a:off x="5029200" y="2624196"/>
            <a:ext cx="1943100" cy="690504"/>
          </a:xfrm>
          <a:prstGeom prst="rect">
            <a:avLst/>
          </a:prstGeom>
        </p:spPr>
      </p:pic>
      <p:pic>
        <p:nvPicPr>
          <p:cNvPr id="39" name="Picture 38"/>
          <p:cNvPicPr>
            <a:picLocks noChangeAspect="1"/>
          </p:cNvPicPr>
          <p:nvPr/>
        </p:nvPicPr>
        <p:blipFill rotWithShape="1">
          <a:blip r:embed="rId3"/>
          <a:srcRect b="62243"/>
          <a:stretch/>
        </p:blipFill>
        <p:spPr>
          <a:xfrm>
            <a:off x="3200400" y="2628900"/>
            <a:ext cx="1943100" cy="690504"/>
          </a:xfrm>
          <a:prstGeom prst="rect">
            <a:avLst/>
          </a:prstGeom>
        </p:spPr>
      </p:pic>
      <p:pic>
        <p:nvPicPr>
          <p:cNvPr id="40" name="Picture 39"/>
          <p:cNvPicPr>
            <a:picLocks noChangeAspect="1"/>
          </p:cNvPicPr>
          <p:nvPr/>
        </p:nvPicPr>
        <p:blipFill rotWithShape="1">
          <a:blip r:embed="rId3"/>
          <a:srcRect b="62243"/>
          <a:stretch/>
        </p:blipFill>
        <p:spPr>
          <a:xfrm>
            <a:off x="2171700" y="2624196"/>
            <a:ext cx="1143000" cy="690504"/>
          </a:xfrm>
          <a:prstGeom prst="rect">
            <a:avLst/>
          </a:prstGeom>
        </p:spPr>
      </p:pic>
      <p:pic>
        <p:nvPicPr>
          <p:cNvPr id="41" name="Picture 40"/>
          <p:cNvPicPr>
            <a:picLocks noChangeAspect="1"/>
          </p:cNvPicPr>
          <p:nvPr/>
        </p:nvPicPr>
        <p:blipFill rotWithShape="1">
          <a:blip r:embed="rId3"/>
          <a:srcRect b="62243"/>
          <a:stretch/>
        </p:blipFill>
        <p:spPr>
          <a:xfrm>
            <a:off x="1143000" y="2628900"/>
            <a:ext cx="1143000" cy="690504"/>
          </a:xfrm>
          <a:prstGeom prst="rect">
            <a:avLst/>
          </a:prstGeom>
        </p:spPr>
      </p:pic>
      <p:pic>
        <p:nvPicPr>
          <p:cNvPr id="42" name="Picture 41"/>
          <p:cNvPicPr>
            <a:picLocks noChangeAspect="1"/>
          </p:cNvPicPr>
          <p:nvPr/>
        </p:nvPicPr>
        <p:blipFill rotWithShape="1">
          <a:blip r:embed="rId3"/>
          <a:srcRect b="62243"/>
          <a:stretch/>
        </p:blipFill>
        <p:spPr>
          <a:xfrm>
            <a:off x="685800" y="2628900"/>
            <a:ext cx="457200" cy="690504"/>
          </a:xfrm>
          <a:prstGeom prst="rect">
            <a:avLst/>
          </a:prstGeom>
        </p:spPr>
      </p:pic>
      <p:sp>
        <p:nvSpPr>
          <p:cNvPr id="43" name="TextBox 42"/>
          <p:cNvSpPr txBox="1"/>
          <p:nvPr/>
        </p:nvSpPr>
        <p:spPr>
          <a:xfrm>
            <a:off x="3429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655</a:t>
            </a:r>
          </a:p>
        </p:txBody>
      </p:sp>
      <p:sp>
        <p:nvSpPr>
          <p:cNvPr id="44" name="TextBox 43"/>
          <p:cNvSpPr txBox="1"/>
          <p:nvPr/>
        </p:nvSpPr>
        <p:spPr>
          <a:xfrm>
            <a:off x="8001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par>
                                <p:cTn id="51" presetID="10"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par>
                                <p:cTn id="54" presetID="10" presetClass="entr" presetSubtype="0"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0" presetClass="entr" presetSubtype="0"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6" grpId="0"/>
      <p:bldP spid="27" grpId="0"/>
      <p:bldP spid="28" grpId="0"/>
      <p:bldP spid="29" grpId="0"/>
      <p:bldP spid="30" grpId="0"/>
      <p:bldP spid="31" grpId="0"/>
      <p:bldP spid="32" grpId="0"/>
      <p:bldP spid="33" grpId="0"/>
      <p:bldP spid="34" grpId="0"/>
      <p:bldP spid="35" grpId="0"/>
      <p:bldP spid="36" grpId="0"/>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42950" y="1333501"/>
            <a:ext cx="771525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to subtract three-digit numbers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2900" y="1028700"/>
            <a:ext cx="8458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number line helps us put numbers in order for counting, adding, or subtracting.</a:t>
            </a:r>
            <a:endParaRPr lang="en-US" sz="2800" dirty="0">
              <a:solidFill>
                <a:schemeClr val="accent1"/>
              </a:solidFill>
              <a:latin typeface="Orly's Font 2" pitchFamily="66" charset="0"/>
            </a:endParaRPr>
          </a:p>
        </p:txBody>
      </p:sp>
      <p:grpSp>
        <p:nvGrpSpPr>
          <p:cNvPr id="2" name="Group 1"/>
          <p:cNvGrpSpPr/>
          <p:nvPr/>
        </p:nvGrpSpPr>
        <p:grpSpPr>
          <a:xfrm>
            <a:off x="228600" y="2971800"/>
            <a:ext cx="8686800" cy="571500"/>
            <a:chOff x="228600" y="2971800"/>
            <a:chExt cx="8686800" cy="571500"/>
          </a:xfrm>
        </p:grpSpPr>
        <p:cxnSp>
          <p:nvCxnSpPr>
            <p:cNvPr id="10" name="Straight Arrow Connector 9"/>
            <p:cNvCxnSpPr/>
            <p:nvPr/>
          </p:nvCxnSpPr>
          <p:spPr bwMode="auto">
            <a:xfrm>
              <a:off x="228600" y="3086100"/>
              <a:ext cx="8686800" cy="141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946285"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1339986"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1733687"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2127388"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2521089"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4883295"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5276996"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5670697"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6064398"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6458099"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2914790"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3308491"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702192"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4095893"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489594"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6851800" y="297321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7245501" y="297321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7639202" y="297321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8032903" y="297321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8426610" y="297321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800100" y="3143190"/>
              <a:ext cx="273082" cy="400110"/>
            </a:xfrm>
            <a:prstGeom prst="rect">
              <a:avLst/>
            </a:prstGeom>
            <a:noFill/>
          </p:spPr>
          <p:txBody>
            <a:bodyPr wrap="none" rtlCol="0">
              <a:spAutoFit/>
            </a:bodyPr>
            <a:lstStyle/>
            <a:p>
              <a:r>
                <a:rPr lang="en-US" sz="2000" dirty="0" smtClean="0">
                  <a:latin typeface="Orly's Font 2"/>
                  <a:ea typeface="Verdana" pitchFamily="34" charset="0"/>
                  <a:cs typeface="Orly's Font 2"/>
                </a:rPr>
                <a:t>1</a:t>
              </a:r>
            </a:p>
          </p:txBody>
        </p:sp>
        <p:sp>
          <p:nvSpPr>
            <p:cNvPr id="58" name="TextBox 57"/>
            <p:cNvSpPr txBox="1"/>
            <p:nvPr/>
          </p:nvSpPr>
          <p:spPr>
            <a:xfrm>
              <a:off x="1180771" y="3143190"/>
              <a:ext cx="351378" cy="400110"/>
            </a:xfrm>
            <a:prstGeom prst="rect">
              <a:avLst/>
            </a:prstGeom>
            <a:noFill/>
          </p:spPr>
          <p:txBody>
            <a:bodyPr wrap="none" rtlCol="0">
              <a:spAutoFit/>
            </a:bodyPr>
            <a:lstStyle/>
            <a:p>
              <a:r>
                <a:rPr lang="en-US" sz="2000" dirty="0" smtClean="0">
                  <a:latin typeface="Orly's Font 2"/>
                  <a:ea typeface="Verdana" pitchFamily="34" charset="0"/>
                  <a:cs typeface="Orly's Font 2"/>
                </a:rPr>
                <a:t>2</a:t>
              </a:r>
            </a:p>
          </p:txBody>
        </p:sp>
        <p:sp>
          <p:nvSpPr>
            <p:cNvPr id="59" name="TextBox 58"/>
            <p:cNvSpPr txBox="1"/>
            <p:nvPr/>
          </p:nvSpPr>
          <p:spPr>
            <a:xfrm>
              <a:off x="1603519" y="3143190"/>
              <a:ext cx="351378" cy="400110"/>
            </a:xfrm>
            <a:prstGeom prst="rect">
              <a:avLst/>
            </a:prstGeom>
            <a:noFill/>
          </p:spPr>
          <p:txBody>
            <a:bodyPr wrap="none" rtlCol="0">
              <a:spAutoFit/>
            </a:bodyPr>
            <a:lstStyle/>
            <a:p>
              <a:r>
                <a:rPr lang="en-US" sz="2000" dirty="0" smtClean="0">
                  <a:latin typeface="Orly's Font 2"/>
                  <a:ea typeface="Verdana" pitchFamily="34" charset="0"/>
                  <a:cs typeface="Orly's Font 2"/>
                </a:rPr>
                <a:t>3</a:t>
              </a:r>
            </a:p>
          </p:txBody>
        </p:sp>
        <p:sp>
          <p:nvSpPr>
            <p:cNvPr id="60" name="TextBox 59"/>
            <p:cNvSpPr txBox="1"/>
            <p:nvPr/>
          </p:nvSpPr>
          <p:spPr>
            <a:xfrm>
              <a:off x="1962473" y="3143190"/>
              <a:ext cx="364202" cy="400110"/>
            </a:xfrm>
            <a:prstGeom prst="rect">
              <a:avLst/>
            </a:prstGeom>
            <a:noFill/>
          </p:spPr>
          <p:txBody>
            <a:bodyPr wrap="none" rtlCol="0">
              <a:spAutoFit/>
            </a:bodyPr>
            <a:lstStyle/>
            <a:p>
              <a:r>
                <a:rPr lang="en-US" sz="2000" dirty="0" smtClean="0">
                  <a:latin typeface="Orly's Font 2"/>
                  <a:ea typeface="Verdana" pitchFamily="34" charset="0"/>
                  <a:cs typeface="Orly's Font 2"/>
                </a:rPr>
                <a:t>4</a:t>
              </a:r>
            </a:p>
          </p:txBody>
        </p:sp>
        <p:sp>
          <p:nvSpPr>
            <p:cNvPr id="61" name="TextBox 60"/>
            <p:cNvSpPr txBox="1"/>
            <p:nvPr/>
          </p:nvSpPr>
          <p:spPr>
            <a:xfrm>
              <a:off x="2393788" y="3143190"/>
              <a:ext cx="352731" cy="400110"/>
            </a:xfrm>
            <a:prstGeom prst="rect">
              <a:avLst/>
            </a:prstGeom>
            <a:noFill/>
          </p:spPr>
          <p:txBody>
            <a:bodyPr wrap="none" rtlCol="0">
              <a:spAutoFit/>
            </a:bodyPr>
            <a:lstStyle/>
            <a:p>
              <a:r>
                <a:rPr lang="en-US" sz="2000" dirty="0" smtClean="0">
                  <a:latin typeface="Orly's Font 2"/>
                  <a:ea typeface="Verdana" pitchFamily="34" charset="0"/>
                  <a:cs typeface="Orly's Font 2"/>
                </a:rPr>
                <a:t>5</a:t>
              </a:r>
            </a:p>
          </p:txBody>
        </p:sp>
        <p:sp>
          <p:nvSpPr>
            <p:cNvPr id="62" name="TextBox 61"/>
            <p:cNvSpPr txBox="1"/>
            <p:nvPr/>
          </p:nvSpPr>
          <p:spPr>
            <a:xfrm>
              <a:off x="2764917" y="3143190"/>
              <a:ext cx="364202" cy="400110"/>
            </a:xfrm>
            <a:prstGeom prst="rect">
              <a:avLst/>
            </a:prstGeom>
            <a:noFill/>
          </p:spPr>
          <p:txBody>
            <a:bodyPr wrap="none" rtlCol="0">
              <a:spAutoFit/>
            </a:bodyPr>
            <a:lstStyle/>
            <a:p>
              <a:r>
                <a:rPr lang="en-US" sz="2000" dirty="0" smtClean="0">
                  <a:latin typeface="Orly's Font 2"/>
                  <a:ea typeface="Verdana" pitchFamily="34" charset="0"/>
                  <a:cs typeface="Orly's Font 2"/>
                </a:rPr>
                <a:t>6</a:t>
              </a:r>
            </a:p>
          </p:txBody>
        </p:sp>
        <p:sp>
          <p:nvSpPr>
            <p:cNvPr id="63" name="TextBox 62"/>
            <p:cNvSpPr txBox="1"/>
            <p:nvPr/>
          </p:nvSpPr>
          <p:spPr>
            <a:xfrm>
              <a:off x="3187665" y="3143190"/>
              <a:ext cx="351378" cy="400110"/>
            </a:xfrm>
            <a:prstGeom prst="rect">
              <a:avLst/>
            </a:prstGeom>
            <a:noFill/>
          </p:spPr>
          <p:txBody>
            <a:bodyPr wrap="none" rtlCol="0">
              <a:spAutoFit/>
            </a:bodyPr>
            <a:lstStyle/>
            <a:p>
              <a:r>
                <a:rPr lang="en-US" sz="2000" dirty="0" smtClean="0">
                  <a:latin typeface="Orly's Font 2"/>
                  <a:ea typeface="Verdana" pitchFamily="34" charset="0"/>
                  <a:cs typeface="Orly's Font 2"/>
                </a:rPr>
                <a:t>7</a:t>
              </a:r>
            </a:p>
          </p:txBody>
        </p:sp>
        <p:sp>
          <p:nvSpPr>
            <p:cNvPr id="64" name="TextBox 63"/>
            <p:cNvSpPr txBox="1"/>
            <p:nvPr/>
          </p:nvSpPr>
          <p:spPr>
            <a:xfrm>
              <a:off x="3546619" y="3143190"/>
              <a:ext cx="339581" cy="400110"/>
            </a:xfrm>
            <a:prstGeom prst="rect">
              <a:avLst/>
            </a:prstGeom>
            <a:noFill/>
          </p:spPr>
          <p:txBody>
            <a:bodyPr wrap="none" rtlCol="0">
              <a:spAutoFit/>
            </a:bodyPr>
            <a:lstStyle/>
            <a:p>
              <a:r>
                <a:rPr lang="en-US" sz="2000" dirty="0" smtClean="0">
                  <a:latin typeface="Orly's Font 2"/>
                  <a:ea typeface="Verdana" pitchFamily="34" charset="0"/>
                  <a:cs typeface="Orly's Font 2"/>
                </a:rPr>
                <a:t>8</a:t>
              </a:r>
            </a:p>
          </p:txBody>
        </p:sp>
        <p:sp>
          <p:nvSpPr>
            <p:cNvPr id="65" name="TextBox 64"/>
            <p:cNvSpPr txBox="1"/>
            <p:nvPr/>
          </p:nvSpPr>
          <p:spPr>
            <a:xfrm>
              <a:off x="3963144" y="3143190"/>
              <a:ext cx="332693" cy="400110"/>
            </a:xfrm>
            <a:prstGeom prst="rect">
              <a:avLst/>
            </a:prstGeom>
            <a:noFill/>
          </p:spPr>
          <p:txBody>
            <a:bodyPr wrap="none" rtlCol="0">
              <a:spAutoFit/>
            </a:bodyPr>
            <a:lstStyle/>
            <a:p>
              <a:r>
                <a:rPr lang="en-US" sz="2000" dirty="0">
                  <a:latin typeface="Orly's Font 2"/>
                  <a:ea typeface="Verdana" pitchFamily="34" charset="0"/>
                  <a:cs typeface="Orly's Font 2"/>
                </a:rPr>
                <a:t>9</a:t>
              </a:r>
              <a:endParaRPr lang="en-US" sz="2000" dirty="0" smtClean="0">
                <a:latin typeface="Orly's Font 2"/>
                <a:ea typeface="Verdana" pitchFamily="34" charset="0"/>
                <a:cs typeface="Orly's Font 2"/>
              </a:endParaRPr>
            </a:p>
          </p:txBody>
        </p:sp>
        <p:sp>
          <p:nvSpPr>
            <p:cNvPr id="66" name="TextBox 65"/>
            <p:cNvSpPr txBox="1"/>
            <p:nvPr/>
          </p:nvSpPr>
          <p:spPr>
            <a:xfrm>
              <a:off x="4258392" y="3143190"/>
              <a:ext cx="455799" cy="400110"/>
            </a:xfrm>
            <a:prstGeom prst="rect">
              <a:avLst/>
            </a:prstGeom>
            <a:noFill/>
          </p:spPr>
          <p:txBody>
            <a:bodyPr wrap="none" rtlCol="0">
              <a:spAutoFit/>
            </a:bodyPr>
            <a:lstStyle/>
            <a:p>
              <a:r>
                <a:rPr lang="en-US" sz="2000" dirty="0" smtClean="0">
                  <a:latin typeface="Orly's Font 2"/>
                  <a:ea typeface="Verdana" pitchFamily="34" charset="0"/>
                  <a:cs typeface="Orly's Font 2"/>
                </a:rPr>
                <a:t>10</a:t>
              </a:r>
            </a:p>
          </p:txBody>
        </p:sp>
        <p:sp>
          <p:nvSpPr>
            <p:cNvPr id="67" name="TextBox 66"/>
            <p:cNvSpPr txBox="1"/>
            <p:nvPr/>
          </p:nvSpPr>
          <p:spPr>
            <a:xfrm>
              <a:off x="4686300" y="3143190"/>
              <a:ext cx="361497" cy="400110"/>
            </a:xfrm>
            <a:prstGeom prst="rect">
              <a:avLst/>
            </a:prstGeom>
            <a:noFill/>
          </p:spPr>
          <p:txBody>
            <a:bodyPr wrap="none" rtlCol="0">
              <a:spAutoFit/>
            </a:bodyPr>
            <a:lstStyle/>
            <a:p>
              <a:r>
                <a:rPr lang="en-US" sz="2000" dirty="0" smtClean="0">
                  <a:latin typeface="Orly's Font 2"/>
                  <a:ea typeface="Verdana" pitchFamily="34" charset="0"/>
                  <a:cs typeface="Orly's Font 2"/>
                </a:rPr>
                <a:t>11</a:t>
              </a:r>
            </a:p>
          </p:txBody>
        </p:sp>
        <p:sp>
          <p:nvSpPr>
            <p:cNvPr id="68" name="TextBox 67"/>
            <p:cNvSpPr txBox="1"/>
            <p:nvPr/>
          </p:nvSpPr>
          <p:spPr>
            <a:xfrm>
              <a:off x="5045254" y="3143190"/>
              <a:ext cx="441146" cy="400110"/>
            </a:xfrm>
            <a:prstGeom prst="rect">
              <a:avLst/>
            </a:prstGeom>
            <a:noFill/>
          </p:spPr>
          <p:txBody>
            <a:bodyPr wrap="none" rtlCol="0">
              <a:spAutoFit/>
            </a:bodyPr>
            <a:lstStyle/>
            <a:p>
              <a:r>
                <a:rPr lang="en-US" sz="2000" dirty="0" smtClean="0">
                  <a:latin typeface="Orly's Font 2"/>
                  <a:ea typeface="Verdana" pitchFamily="34" charset="0"/>
                  <a:cs typeface="Orly's Font 2"/>
                </a:rPr>
                <a:t>12</a:t>
              </a:r>
            </a:p>
          </p:txBody>
        </p:sp>
        <p:sp>
          <p:nvSpPr>
            <p:cNvPr id="69" name="TextBox 68"/>
            <p:cNvSpPr txBox="1"/>
            <p:nvPr/>
          </p:nvSpPr>
          <p:spPr>
            <a:xfrm>
              <a:off x="5486400" y="3143190"/>
              <a:ext cx="441146" cy="400110"/>
            </a:xfrm>
            <a:prstGeom prst="rect">
              <a:avLst/>
            </a:prstGeom>
            <a:noFill/>
          </p:spPr>
          <p:txBody>
            <a:bodyPr wrap="none" rtlCol="0">
              <a:spAutoFit/>
            </a:bodyPr>
            <a:lstStyle/>
            <a:p>
              <a:r>
                <a:rPr lang="en-US" sz="2000" dirty="0" smtClean="0">
                  <a:latin typeface="Orly's Font 2"/>
                  <a:ea typeface="Verdana" pitchFamily="34" charset="0"/>
                  <a:cs typeface="Orly's Font 2"/>
                </a:rPr>
                <a:t>13</a:t>
              </a:r>
            </a:p>
          </p:txBody>
        </p:sp>
        <p:sp>
          <p:nvSpPr>
            <p:cNvPr id="70" name="TextBox 69"/>
            <p:cNvSpPr txBox="1"/>
            <p:nvPr/>
          </p:nvSpPr>
          <p:spPr>
            <a:xfrm>
              <a:off x="5832530" y="3143190"/>
              <a:ext cx="453970" cy="400110"/>
            </a:xfrm>
            <a:prstGeom prst="rect">
              <a:avLst/>
            </a:prstGeom>
            <a:noFill/>
          </p:spPr>
          <p:txBody>
            <a:bodyPr wrap="none" rtlCol="0">
              <a:spAutoFit/>
            </a:bodyPr>
            <a:lstStyle/>
            <a:p>
              <a:r>
                <a:rPr lang="en-US" sz="2000" dirty="0" smtClean="0">
                  <a:latin typeface="Orly's Font 2"/>
                  <a:ea typeface="Verdana" pitchFamily="34" charset="0"/>
                  <a:cs typeface="Orly's Font 2"/>
                </a:rPr>
                <a:t>14</a:t>
              </a:r>
            </a:p>
          </p:txBody>
        </p:sp>
        <p:sp>
          <p:nvSpPr>
            <p:cNvPr id="71" name="TextBox 70"/>
            <p:cNvSpPr txBox="1"/>
            <p:nvPr/>
          </p:nvSpPr>
          <p:spPr>
            <a:xfrm>
              <a:off x="6209556" y="3143190"/>
              <a:ext cx="441146" cy="400110"/>
            </a:xfrm>
            <a:prstGeom prst="rect">
              <a:avLst/>
            </a:prstGeom>
            <a:noFill/>
          </p:spPr>
          <p:txBody>
            <a:bodyPr wrap="none" rtlCol="0">
              <a:spAutoFit/>
            </a:bodyPr>
            <a:lstStyle/>
            <a:p>
              <a:r>
                <a:rPr lang="en-US" sz="2000" dirty="0" smtClean="0">
                  <a:latin typeface="Orly's Font 2"/>
                  <a:ea typeface="Verdana" pitchFamily="34" charset="0"/>
                  <a:cs typeface="Orly's Font 2"/>
                </a:rPr>
                <a:t>15</a:t>
              </a:r>
            </a:p>
          </p:txBody>
        </p:sp>
        <p:sp>
          <p:nvSpPr>
            <p:cNvPr id="72" name="TextBox 71"/>
            <p:cNvSpPr txBox="1"/>
            <p:nvPr/>
          </p:nvSpPr>
          <p:spPr>
            <a:xfrm>
              <a:off x="6632630" y="3143190"/>
              <a:ext cx="453970" cy="400110"/>
            </a:xfrm>
            <a:prstGeom prst="rect">
              <a:avLst/>
            </a:prstGeom>
            <a:noFill/>
          </p:spPr>
          <p:txBody>
            <a:bodyPr wrap="none" rtlCol="0">
              <a:spAutoFit/>
            </a:bodyPr>
            <a:lstStyle/>
            <a:p>
              <a:r>
                <a:rPr lang="en-US" sz="2000" dirty="0" smtClean="0">
                  <a:latin typeface="Orly's Font 2"/>
                  <a:ea typeface="Verdana" pitchFamily="34" charset="0"/>
                  <a:cs typeface="Orly's Font 2"/>
                </a:rPr>
                <a:t>16</a:t>
              </a:r>
            </a:p>
          </p:txBody>
        </p:sp>
        <p:sp>
          <p:nvSpPr>
            <p:cNvPr id="73" name="TextBox 72"/>
            <p:cNvSpPr txBox="1"/>
            <p:nvPr/>
          </p:nvSpPr>
          <p:spPr>
            <a:xfrm>
              <a:off x="7049244" y="3143190"/>
              <a:ext cx="428322" cy="400110"/>
            </a:xfrm>
            <a:prstGeom prst="rect">
              <a:avLst/>
            </a:prstGeom>
            <a:noFill/>
          </p:spPr>
          <p:txBody>
            <a:bodyPr wrap="none" rtlCol="0">
              <a:spAutoFit/>
            </a:bodyPr>
            <a:lstStyle/>
            <a:p>
              <a:r>
                <a:rPr lang="en-US" sz="2000" dirty="0" smtClean="0">
                  <a:latin typeface="Orly's Font 2"/>
                  <a:ea typeface="Verdana" pitchFamily="34" charset="0"/>
                  <a:cs typeface="Orly's Font 2"/>
                </a:rPr>
                <a:t>17</a:t>
              </a:r>
            </a:p>
          </p:txBody>
        </p:sp>
        <p:sp>
          <p:nvSpPr>
            <p:cNvPr id="74" name="TextBox 73"/>
            <p:cNvSpPr txBox="1"/>
            <p:nvPr/>
          </p:nvSpPr>
          <p:spPr>
            <a:xfrm>
              <a:off x="7429500" y="3143190"/>
              <a:ext cx="428322" cy="400110"/>
            </a:xfrm>
            <a:prstGeom prst="rect">
              <a:avLst/>
            </a:prstGeom>
            <a:noFill/>
          </p:spPr>
          <p:txBody>
            <a:bodyPr wrap="none" rtlCol="0">
              <a:spAutoFit/>
            </a:bodyPr>
            <a:lstStyle/>
            <a:p>
              <a:r>
                <a:rPr lang="en-US" sz="2000" dirty="0" smtClean="0">
                  <a:latin typeface="Orly's Font 2"/>
                  <a:ea typeface="Verdana" pitchFamily="34" charset="0"/>
                  <a:cs typeface="Orly's Font 2"/>
                </a:rPr>
                <a:t>18</a:t>
              </a:r>
            </a:p>
          </p:txBody>
        </p:sp>
        <p:sp>
          <p:nvSpPr>
            <p:cNvPr id="75" name="TextBox 74"/>
            <p:cNvSpPr txBox="1"/>
            <p:nvPr/>
          </p:nvSpPr>
          <p:spPr>
            <a:xfrm>
              <a:off x="7808491" y="3143190"/>
              <a:ext cx="421109" cy="400110"/>
            </a:xfrm>
            <a:prstGeom prst="rect">
              <a:avLst/>
            </a:prstGeom>
            <a:noFill/>
          </p:spPr>
          <p:txBody>
            <a:bodyPr wrap="none" rtlCol="0">
              <a:spAutoFit/>
            </a:bodyPr>
            <a:lstStyle/>
            <a:p>
              <a:r>
                <a:rPr lang="en-US" sz="2000" dirty="0" smtClean="0">
                  <a:latin typeface="Orly's Font 2"/>
                  <a:ea typeface="Verdana" pitchFamily="34" charset="0"/>
                  <a:cs typeface="Orly's Font 2"/>
                </a:rPr>
                <a:t>19</a:t>
              </a:r>
            </a:p>
          </p:txBody>
        </p:sp>
        <p:sp>
          <p:nvSpPr>
            <p:cNvPr id="76" name="TextBox 75"/>
            <p:cNvSpPr txBox="1"/>
            <p:nvPr/>
          </p:nvSpPr>
          <p:spPr>
            <a:xfrm>
              <a:off x="8155885" y="3143190"/>
              <a:ext cx="530915" cy="400110"/>
            </a:xfrm>
            <a:prstGeom prst="rect">
              <a:avLst/>
            </a:prstGeom>
            <a:noFill/>
          </p:spPr>
          <p:txBody>
            <a:bodyPr wrap="none" rtlCol="0">
              <a:spAutoFit/>
            </a:bodyPr>
            <a:lstStyle/>
            <a:p>
              <a:r>
                <a:rPr lang="en-US" sz="2000" dirty="0" smtClean="0">
                  <a:latin typeface="Orly's Font 2"/>
                  <a:ea typeface="Verdana" pitchFamily="34" charset="0"/>
                  <a:cs typeface="Orly's Font 2"/>
                </a:rPr>
                <a:t>20</a:t>
              </a:r>
            </a:p>
          </p:txBody>
        </p:sp>
        <p:cxnSp>
          <p:nvCxnSpPr>
            <p:cNvPr id="77" name="Straight Connector 76"/>
            <p:cNvCxnSpPr/>
            <p:nvPr/>
          </p:nvCxnSpPr>
          <p:spPr bwMode="auto">
            <a:xfrm>
              <a:off x="603385" y="29718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457200" y="3143190"/>
              <a:ext cx="367383" cy="400110"/>
            </a:xfrm>
            <a:prstGeom prst="rect">
              <a:avLst/>
            </a:prstGeom>
            <a:noFill/>
          </p:spPr>
          <p:txBody>
            <a:bodyPr wrap="none" rtlCol="0">
              <a:spAutoFit/>
            </a:bodyPr>
            <a:lstStyle/>
            <a:p>
              <a:r>
                <a:rPr lang="en-US" sz="2000" dirty="0" smtClean="0">
                  <a:latin typeface="Orly's Font 2"/>
                  <a:ea typeface="Verdana" pitchFamily="34" charset="0"/>
                  <a:cs typeface="Orly's Font 2"/>
                </a:rPr>
                <a:t>0</a:t>
              </a:r>
            </a:p>
          </p:txBody>
        </p:sp>
      </p:gr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Expanded form of 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14400" y="1943100"/>
            <a:ext cx="73152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rgbClr val="5E9732"/>
                </a:solidFill>
                <a:latin typeface="Orly's Font 2" pitchFamily="66" charset="0"/>
              </a:rPr>
              <a:t>2 2 2</a:t>
            </a:r>
            <a:endParaRPr lang="en-US" sz="3200" dirty="0">
              <a:solidFill>
                <a:srgbClr val="5E9732"/>
              </a:solidFill>
              <a:latin typeface="Orly's Font 2" pitchFamily="66" charset="0"/>
            </a:endParaRPr>
          </a:p>
        </p:txBody>
      </p:sp>
      <p:sp>
        <p:nvSpPr>
          <p:cNvPr id="6" name="Text Placeholder 2"/>
          <p:cNvSpPr txBox="1">
            <a:spLocks/>
          </p:cNvSpPr>
          <p:nvPr/>
        </p:nvSpPr>
        <p:spPr bwMode="auto">
          <a:xfrm>
            <a:off x="4572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200		+ </a:t>
            </a:r>
            <a:endParaRPr lang="en-US" sz="3200" dirty="0">
              <a:solidFill>
                <a:schemeClr val="accent5"/>
              </a:solidFill>
              <a:latin typeface="Orly's Font 2" pitchFamily="66" charset="0"/>
            </a:endParaRPr>
          </a:p>
        </p:txBody>
      </p:sp>
      <p:cxnSp>
        <p:nvCxnSpPr>
          <p:cNvPr id="7" name="Straight Arrow Connector 6"/>
          <p:cNvCxnSpPr/>
          <p:nvPr/>
        </p:nvCxnSpPr>
        <p:spPr>
          <a:xfrm flipH="1">
            <a:off x="2057400" y="2400300"/>
            <a:ext cx="1714500" cy="8001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bwMode="auto">
          <a:xfrm>
            <a:off x="3657600" y="3301424"/>
            <a:ext cx="27432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	    + </a:t>
            </a:r>
            <a:endParaRPr lang="en-US" sz="3200" dirty="0">
              <a:solidFill>
                <a:schemeClr val="accent5"/>
              </a:solidFill>
              <a:latin typeface="Orly's Font 2" pitchFamily="66" charset="0"/>
            </a:endParaRPr>
          </a:p>
        </p:txBody>
      </p:sp>
      <p:cxnSp>
        <p:nvCxnSpPr>
          <p:cNvPr id="9" name="Straight Arrow Connector 8"/>
          <p:cNvCxnSpPr/>
          <p:nvPr/>
        </p:nvCxnSpPr>
        <p:spPr>
          <a:xfrm flipH="1">
            <a:off x="4572000" y="2457450"/>
            <a:ext cx="47180" cy="62865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60579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a:t>
            </a:r>
            <a:endParaRPr lang="en-US" sz="3200" dirty="0">
              <a:solidFill>
                <a:schemeClr val="accent5"/>
              </a:solidFill>
              <a:latin typeface="Orly's Font 2" pitchFamily="66" charset="0"/>
            </a:endParaRPr>
          </a:p>
        </p:txBody>
      </p:sp>
      <p:cxnSp>
        <p:nvCxnSpPr>
          <p:cNvPr id="13" name="Straight Arrow Connector 12"/>
          <p:cNvCxnSpPr/>
          <p:nvPr/>
        </p:nvCxnSpPr>
        <p:spPr>
          <a:xfrm>
            <a:off x="5257800" y="2514600"/>
            <a:ext cx="2171700" cy="571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344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8"/>
                                        </p:tgtEl>
                                        <p:attrNameLst>
                                          <p:attrName>style.visibility</p:attrName>
                                        </p:attrNameLst>
                                      </p:cBhvr>
                                      <p:to>
                                        <p:strVal val="visible"/>
                                      </p:to>
                                    </p:se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14300" y="10287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can only count by ones on a number line.</a:t>
            </a:r>
            <a:endParaRPr lang="en-US" sz="2800" dirty="0">
              <a:solidFill>
                <a:schemeClr val="accent1"/>
              </a:solidFill>
              <a:latin typeface="Orly's Font 2" pitchFamily="66" charset="0"/>
            </a:endParaRPr>
          </a:p>
        </p:txBody>
      </p:sp>
      <p:grpSp>
        <p:nvGrpSpPr>
          <p:cNvPr id="9" name="Group 8"/>
          <p:cNvGrpSpPr/>
          <p:nvPr/>
        </p:nvGrpSpPr>
        <p:grpSpPr>
          <a:xfrm>
            <a:off x="228600" y="800100"/>
            <a:ext cx="8229600" cy="914400"/>
            <a:chOff x="228600" y="800100"/>
            <a:chExt cx="8229600" cy="914400"/>
          </a:xfrm>
        </p:grpSpPr>
        <p:cxnSp>
          <p:nvCxnSpPr>
            <p:cNvPr id="5" name="Straight Connector 4"/>
            <p:cNvCxnSpPr/>
            <p:nvPr/>
          </p:nvCxnSpPr>
          <p:spPr>
            <a:xfrm>
              <a:off x="228600" y="800100"/>
              <a:ext cx="8229600" cy="800100"/>
            </a:xfrm>
            <a:prstGeom prst="line">
              <a:avLst/>
            </a:prstGeom>
            <a:ln w="38100" cmpd="sng"/>
          </p:spPr>
          <p:style>
            <a:lnRef idx="1">
              <a:schemeClr val="accent3"/>
            </a:lnRef>
            <a:fillRef idx="0">
              <a:schemeClr val="accent3"/>
            </a:fillRef>
            <a:effectRef idx="0">
              <a:schemeClr val="accent3"/>
            </a:effectRef>
            <a:fontRef idx="minor">
              <a:schemeClr val="tx1"/>
            </a:fontRef>
          </p:style>
        </p:cxnSp>
        <p:cxnSp>
          <p:nvCxnSpPr>
            <p:cNvPr id="6" name="Straight Connector 5"/>
            <p:cNvCxnSpPr/>
            <p:nvPr/>
          </p:nvCxnSpPr>
          <p:spPr>
            <a:xfrm flipV="1">
              <a:off x="228600" y="800100"/>
              <a:ext cx="8229600" cy="914400"/>
            </a:xfrm>
            <a:prstGeom prst="line">
              <a:avLst/>
            </a:prstGeom>
            <a:ln w="38100" cmpd="sng"/>
          </p:spPr>
          <p:style>
            <a:lnRef idx="1">
              <a:schemeClr val="accent3"/>
            </a:lnRef>
            <a:fillRef idx="0">
              <a:schemeClr val="accent3"/>
            </a:fillRef>
            <a:effectRef idx="0">
              <a:schemeClr val="accent3"/>
            </a:effectRef>
            <a:fontRef idx="minor">
              <a:schemeClr val="tx1"/>
            </a:fontRef>
          </p:style>
        </p:cxnSp>
      </p:grpSp>
      <p:grpSp>
        <p:nvGrpSpPr>
          <p:cNvPr id="2" name="Group 1"/>
          <p:cNvGrpSpPr/>
          <p:nvPr/>
        </p:nvGrpSpPr>
        <p:grpSpPr>
          <a:xfrm>
            <a:off x="1828800" y="1943100"/>
            <a:ext cx="5486400" cy="751820"/>
            <a:chOff x="1828800" y="1943100"/>
            <a:chExt cx="5486400" cy="751820"/>
          </a:xfrm>
        </p:grpSpPr>
        <p:grpSp>
          <p:nvGrpSpPr>
            <p:cNvPr id="11" name="Group 10"/>
            <p:cNvGrpSpPr>
              <a:grpSpLocks noChangeAspect="1"/>
            </p:cNvGrpSpPr>
            <p:nvPr/>
          </p:nvGrpSpPr>
          <p:grpSpPr>
            <a:xfrm>
              <a:off x="1828800" y="1943100"/>
              <a:ext cx="5486400" cy="210394"/>
              <a:chOff x="685800" y="4319701"/>
              <a:chExt cx="5486400" cy="252473"/>
            </a:xfrm>
          </p:grpSpPr>
          <p:cxnSp>
            <p:nvCxnSpPr>
              <p:cNvPr id="26" name="Straight Arrow Connector 25"/>
              <p:cNvCxnSpPr/>
              <p:nvPr/>
            </p:nvCxnSpPr>
            <p:spPr bwMode="auto">
              <a:xfrm>
                <a:off x="685800" y="4319701"/>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18685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26825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34964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43103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51242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57400" y="2171700"/>
              <a:ext cx="440470" cy="523220"/>
            </a:xfrm>
            <a:prstGeom prst="rect">
              <a:avLst/>
            </a:prstGeom>
            <a:noFill/>
          </p:spPr>
          <p:txBody>
            <a:bodyPr wrap="none" rtlCol="0">
              <a:spAutoFit/>
            </a:bodyPr>
            <a:lstStyle/>
            <a:p>
              <a:r>
                <a:rPr lang="en-US" sz="2800" dirty="0">
                  <a:latin typeface="Orly's Font 2"/>
                  <a:ea typeface="Verdana" pitchFamily="34" charset="0"/>
                  <a:cs typeface="Orly's Font 2"/>
                </a:rPr>
                <a:t>0</a:t>
              </a:r>
              <a:endParaRPr lang="en-US" sz="2800" dirty="0" smtClean="0">
                <a:latin typeface="Orly's Font 2"/>
                <a:ea typeface="Verdana" pitchFamily="34" charset="0"/>
                <a:cs typeface="Orly's Font 2"/>
              </a:endParaRPr>
            </a:p>
          </p:txBody>
        </p:sp>
        <p:sp>
          <p:nvSpPr>
            <p:cNvPr id="13" name="TextBox 12"/>
            <p:cNvSpPr txBox="1"/>
            <p:nvPr/>
          </p:nvSpPr>
          <p:spPr>
            <a:xfrm>
              <a:off x="6629400" y="2171700"/>
              <a:ext cx="666819" cy="523220"/>
            </a:xfrm>
            <a:prstGeom prst="rect">
              <a:avLst/>
            </a:prstGeom>
            <a:noFill/>
          </p:spPr>
          <p:txBody>
            <a:bodyPr wrap="none" rtlCol="0">
              <a:spAutoFit/>
            </a:bodyPr>
            <a:lstStyle/>
            <a:p>
              <a:r>
                <a:rPr lang="en-US" sz="2800" dirty="0" smtClean="0">
                  <a:latin typeface="Orly's Font 2"/>
                  <a:ea typeface="Verdana" pitchFamily="34" charset="0"/>
                  <a:cs typeface="Orly's Font 2"/>
                </a:rPr>
                <a:t>30</a:t>
              </a:r>
            </a:p>
          </p:txBody>
        </p:sp>
        <p:cxnSp>
          <p:nvCxnSpPr>
            <p:cNvPr id="29" name="Straight Connector 28"/>
            <p:cNvCxnSpPr/>
            <p:nvPr/>
          </p:nvCxnSpPr>
          <p:spPr bwMode="auto">
            <a:xfrm>
              <a:off x="2286000" y="1943100"/>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6972300" y="1961306"/>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780443" y="2171700"/>
              <a:ext cx="419957" cy="523220"/>
            </a:xfrm>
            <a:prstGeom prst="rect">
              <a:avLst/>
            </a:prstGeom>
            <a:noFill/>
          </p:spPr>
          <p:txBody>
            <a:bodyPr wrap="none" rtlCol="0">
              <a:spAutoFit/>
            </a:bodyPr>
            <a:lstStyle/>
            <a:p>
              <a:r>
                <a:rPr lang="en-US" sz="2800" dirty="0" smtClean="0">
                  <a:latin typeface="Orly's Font 2"/>
                  <a:ea typeface="Verdana" pitchFamily="34" charset="0"/>
                  <a:cs typeface="Orly's Font 2"/>
                </a:rPr>
                <a:t>5</a:t>
              </a:r>
            </a:p>
          </p:txBody>
        </p:sp>
        <p:sp>
          <p:nvSpPr>
            <p:cNvPr id="32" name="TextBox 31"/>
            <p:cNvSpPr txBox="1"/>
            <p:nvPr/>
          </p:nvSpPr>
          <p:spPr>
            <a:xfrm>
              <a:off x="3543300" y="2171700"/>
              <a:ext cx="564252" cy="523220"/>
            </a:xfrm>
            <a:prstGeom prst="rect">
              <a:avLst/>
            </a:prstGeom>
            <a:noFill/>
          </p:spPr>
          <p:txBody>
            <a:bodyPr wrap="none" rtlCol="0">
              <a:spAutoFit/>
            </a:bodyPr>
            <a:lstStyle/>
            <a:p>
              <a:r>
                <a:rPr lang="en-US" sz="2800" dirty="0" smtClean="0">
                  <a:latin typeface="Orly's Font 2"/>
                  <a:ea typeface="Verdana" pitchFamily="34" charset="0"/>
                  <a:cs typeface="Orly's Font 2"/>
                </a:rPr>
                <a:t>10</a:t>
              </a:r>
            </a:p>
          </p:txBody>
        </p:sp>
        <p:sp>
          <p:nvSpPr>
            <p:cNvPr id="33" name="TextBox 32"/>
            <p:cNvSpPr txBox="1"/>
            <p:nvPr/>
          </p:nvSpPr>
          <p:spPr>
            <a:xfrm>
              <a:off x="4371161" y="2171700"/>
              <a:ext cx="543739" cy="523220"/>
            </a:xfrm>
            <a:prstGeom prst="rect">
              <a:avLst/>
            </a:prstGeom>
            <a:noFill/>
          </p:spPr>
          <p:txBody>
            <a:bodyPr wrap="none" rtlCol="0">
              <a:spAutoFit/>
            </a:bodyPr>
            <a:lstStyle/>
            <a:p>
              <a:r>
                <a:rPr lang="en-US" sz="2800" dirty="0" smtClean="0">
                  <a:latin typeface="Orly's Font 2"/>
                  <a:ea typeface="Verdana" pitchFamily="34" charset="0"/>
                  <a:cs typeface="Orly's Font 2"/>
                </a:rPr>
                <a:t>15</a:t>
              </a:r>
            </a:p>
          </p:txBody>
        </p:sp>
        <p:sp>
          <p:nvSpPr>
            <p:cNvPr id="34" name="TextBox 33"/>
            <p:cNvSpPr txBox="1"/>
            <p:nvPr/>
          </p:nvSpPr>
          <p:spPr>
            <a:xfrm>
              <a:off x="5143500" y="2171700"/>
              <a:ext cx="665767" cy="523220"/>
            </a:xfrm>
            <a:prstGeom prst="rect">
              <a:avLst/>
            </a:prstGeom>
            <a:noFill/>
          </p:spPr>
          <p:txBody>
            <a:bodyPr wrap="none" rtlCol="0">
              <a:spAutoFit/>
            </a:bodyPr>
            <a:lstStyle/>
            <a:p>
              <a:r>
                <a:rPr lang="en-US" sz="2800" dirty="0" smtClean="0">
                  <a:latin typeface="Orly's Font 2"/>
                  <a:ea typeface="Verdana" pitchFamily="34" charset="0"/>
                  <a:cs typeface="Orly's Font 2"/>
                </a:rPr>
                <a:t>20</a:t>
              </a:r>
            </a:p>
          </p:txBody>
        </p:sp>
        <p:sp>
          <p:nvSpPr>
            <p:cNvPr id="35" name="TextBox 34"/>
            <p:cNvSpPr txBox="1"/>
            <p:nvPr/>
          </p:nvSpPr>
          <p:spPr>
            <a:xfrm>
              <a:off x="5943600" y="2171700"/>
              <a:ext cx="646331" cy="523220"/>
            </a:xfrm>
            <a:prstGeom prst="rect">
              <a:avLst/>
            </a:prstGeom>
            <a:noFill/>
          </p:spPr>
          <p:txBody>
            <a:bodyPr wrap="none" rtlCol="0">
              <a:spAutoFit/>
            </a:bodyPr>
            <a:lstStyle/>
            <a:p>
              <a:r>
                <a:rPr lang="en-US" sz="2800" dirty="0" smtClean="0">
                  <a:latin typeface="Orly's Font 2"/>
                  <a:ea typeface="Verdana" pitchFamily="34" charset="0"/>
                  <a:cs typeface="Orly's Font 2"/>
                </a:rPr>
                <a:t>25</a:t>
              </a:r>
            </a:p>
          </p:txBody>
        </p:sp>
      </p:grpSp>
      <p:grpSp>
        <p:nvGrpSpPr>
          <p:cNvPr id="4" name="Group 3"/>
          <p:cNvGrpSpPr/>
          <p:nvPr/>
        </p:nvGrpSpPr>
        <p:grpSpPr>
          <a:xfrm>
            <a:off x="1828800" y="3288268"/>
            <a:ext cx="5486400" cy="597932"/>
            <a:chOff x="1828800" y="3288268"/>
            <a:chExt cx="5486400" cy="597932"/>
          </a:xfrm>
        </p:grpSpPr>
        <p:grpSp>
          <p:nvGrpSpPr>
            <p:cNvPr id="36" name="Group 35"/>
            <p:cNvGrpSpPr>
              <a:grpSpLocks noChangeAspect="1"/>
            </p:cNvGrpSpPr>
            <p:nvPr/>
          </p:nvGrpSpPr>
          <p:grpSpPr>
            <a:xfrm>
              <a:off x="1828800" y="3288268"/>
              <a:ext cx="5486400" cy="210394"/>
              <a:chOff x="685800" y="4319701"/>
              <a:chExt cx="5486400" cy="252473"/>
            </a:xfrm>
          </p:grpSpPr>
          <p:cxnSp>
            <p:nvCxnSpPr>
              <p:cNvPr id="37" name="Straight Arrow Connector 36"/>
              <p:cNvCxnSpPr/>
              <p:nvPr/>
            </p:nvCxnSpPr>
            <p:spPr bwMode="auto">
              <a:xfrm>
                <a:off x="685800" y="4351423"/>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2057400"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2971800"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3886200"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800600"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5715000"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2057400" y="3516868"/>
              <a:ext cx="493945" cy="369332"/>
            </a:xfrm>
            <a:prstGeom prst="rect">
              <a:avLst/>
            </a:prstGeom>
            <a:noFill/>
          </p:spPr>
          <p:txBody>
            <a:bodyPr wrap="none" rtlCol="0">
              <a:spAutoFit/>
            </a:bodyPr>
            <a:lstStyle/>
            <a:p>
              <a:r>
                <a:rPr lang="en-US" dirty="0" smtClean="0">
                  <a:latin typeface="Orly's Font 2"/>
                  <a:ea typeface="Verdana" pitchFamily="34" charset="0"/>
                  <a:cs typeface="Orly's Font 2"/>
                </a:rPr>
                <a:t>20</a:t>
              </a:r>
            </a:p>
          </p:txBody>
        </p:sp>
        <p:cxnSp>
          <p:nvCxnSpPr>
            <p:cNvPr id="45" name="Straight Connector 44"/>
            <p:cNvCxnSpPr/>
            <p:nvPr/>
          </p:nvCxnSpPr>
          <p:spPr bwMode="auto">
            <a:xfrm>
              <a:off x="22860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7432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36576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5720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54864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6400800" y="3288268"/>
              <a:ext cx="0" cy="210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2568136" y="3516868"/>
              <a:ext cx="403664" cy="369332"/>
            </a:xfrm>
            <a:prstGeom prst="rect">
              <a:avLst/>
            </a:prstGeom>
            <a:noFill/>
          </p:spPr>
          <p:txBody>
            <a:bodyPr wrap="none" rtlCol="0">
              <a:spAutoFit/>
            </a:bodyPr>
            <a:lstStyle/>
            <a:p>
              <a:r>
                <a:rPr lang="en-US" dirty="0" smtClean="0">
                  <a:latin typeface="Orly's Font 2"/>
                  <a:ea typeface="Verdana" pitchFamily="34" charset="0"/>
                  <a:cs typeface="Orly's Font 2"/>
                </a:rPr>
                <a:t>18</a:t>
              </a:r>
            </a:p>
          </p:txBody>
        </p:sp>
        <p:sp>
          <p:nvSpPr>
            <p:cNvPr id="59" name="TextBox 58"/>
            <p:cNvSpPr txBox="1"/>
            <p:nvPr/>
          </p:nvSpPr>
          <p:spPr>
            <a:xfrm>
              <a:off x="3013502" y="3516868"/>
              <a:ext cx="415498" cy="369332"/>
            </a:xfrm>
            <a:prstGeom prst="rect">
              <a:avLst/>
            </a:prstGeom>
            <a:noFill/>
          </p:spPr>
          <p:txBody>
            <a:bodyPr wrap="none" rtlCol="0">
              <a:spAutoFit/>
            </a:bodyPr>
            <a:lstStyle/>
            <a:p>
              <a:r>
                <a:rPr lang="en-US" dirty="0" smtClean="0">
                  <a:latin typeface="Orly's Font 2"/>
                  <a:ea typeface="Verdana" pitchFamily="34" charset="0"/>
                  <a:cs typeface="Orly's Font 2"/>
                </a:rPr>
                <a:t>16</a:t>
              </a:r>
            </a:p>
          </p:txBody>
        </p:sp>
        <p:sp>
          <p:nvSpPr>
            <p:cNvPr id="60" name="TextBox 59"/>
            <p:cNvSpPr txBox="1"/>
            <p:nvPr/>
          </p:nvSpPr>
          <p:spPr>
            <a:xfrm>
              <a:off x="3457878" y="3516868"/>
              <a:ext cx="428322" cy="369332"/>
            </a:xfrm>
            <a:prstGeom prst="rect">
              <a:avLst/>
            </a:prstGeom>
            <a:noFill/>
          </p:spPr>
          <p:txBody>
            <a:bodyPr wrap="none" rtlCol="0">
              <a:spAutoFit/>
            </a:bodyPr>
            <a:lstStyle/>
            <a:p>
              <a:r>
                <a:rPr lang="en-US" dirty="0" smtClean="0">
                  <a:latin typeface="Orly's Font 2"/>
                  <a:ea typeface="Verdana" pitchFamily="34" charset="0"/>
                  <a:cs typeface="Orly's Font 2"/>
                </a:rPr>
                <a:t>14</a:t>
              </a:r>
            </a:p>
          </p:txBody>
        </p:sp>
        <p:sp>
          <p:nvSpPr>
            <p:cNvPr id="61" name="TextBox 60"/>
            <p:cNvSpPr txBox="1"/>
            <p:nvPr/>
          </p:nvSpPr>
          <p:spPr>
            <a:xfrm>
              <a:off x="3927902" y="3516868"/>
              <a:ext cx="415498" cy="369332"/>
            </a:xfrm>
            <a:prstGeom prst="rect">
              <a:avLst/>
            </a:prstGeom>
            <a:noFill/>
          </p:spPr>
          <p:txBody>
            <a:bodyPr wrap="none" rtlCol="0">
              <a:spAutoFit/>
            </a:bodyPr>
            <a:lstStyle/>
            <a:p>
              <a:r>
                <a:rPr lang="en-US" dirty="0" smtClean="0">
                  <a:latin typeface="Orly's Font 2"/>
                  <a:ea typeface="Verdana" pitchFamily="34" charset="0"/>
                  <a:cs typeface="Orly's Font 2"/>
                </a:rPr>
                <a:t>12</a:t>
              </a:r>
            </a:p>
          </p:txBody>
        </p:sp>
        <p:sp>
          <p:nvSpPr>
            <p:cNvPr id="62" name="TextBox 61"/>
            <p:cNvSpPr txBox="1"/>
            <p:nvPr/>
          </p:nvSpPr>
          <p:spPr>
            <a:xfrm>
              <a:off x="4371914" y="3516868"/>
              <a:ext cx="428686" cy="369332"/>
            </a:xfrm>
            <a:prstGeom prst="rect">
              <a:avLst/>
            </a:prstGeom>
            <a:noFill/>
          </p:spPr>
          <p:txBody>
            <a:bodyPr wrap="none" rtlCol="0">
              <a:spAutoFit/>
            </a:bodyPr>
            <a:lstStyle/>
            <a:p>
              <a:r>
                <a:rPr lang="en-US" dirty="0" smtClean="0">
                  <a:latin typeface="Orly's Font 2"/>
                  <a:ea typeface="Verdana" pitchFamily="34" charset="0"/>
                  <a:cs typeface="Orly's Font 2"/>
                </a:rPr>
                <a:t>10</a:t>
              </a:r>
            </a:p>
          </p:txBody>
        </p:sp>
        <p:sp>
          <p:nvSpPr>
            <p:cNvPr id="63" name="TextBox 62"/>
            <p:cNvSpPr txBox="1"/>
            <p:nvPr/>
          </p:nvSpPr>
          <p:spPr>
            <a:xfrm>
              <a:off x="4932070" y="3516868"/>
              <a:ext cx="325730" cy="369332"/>
            </a:xfrm>
            <a:prstGeom prst="rect">
              <a:avLst/>
            </a:prstGeom>
            <a:noFill/>
          </p:spPr>
          <p:txBody>
            <a:bodyPr wrap="none" rtlCol="0">
              <a:spAutoFit/>
            </a:bodyPr>
            <a:lstStyle/>
            <a:p>
              <a:r>
                <a:rPr lang="en-US" dirty="0" smtClean="0">
                  <a:latin typeface="Orly's Font 2"/>
                  <a:ea typeface="Verdana" pitchFamily="34" charset="0"/>
                  <a:cs typeface="Orly's Font 2"/>
                </a:rPr>
                <a:t>8</a:t>
              </a:r>
            </a:p>
          </p:txBody>
        </p:sp>
        <p:sp>
          <p:nvSpPr>
            <p:cNvPr id="64" name="TextBox 63"/>
            <p:cNvSpPr txBox="1"/>
            <p:nvPr/>
          </p:nvSpPr>
          <p:spPr>
            <a:xfrm>
              <a:off x="5376446" y="3516868"/>
              <a:ext cx="338554" cy="369332"/>
            </a:xfrm>
            <a:prstGeom prst="rect">
              <a:avLst/>
            </a:prstGeom>
            <a:noFill/>
          </p:spPr>
          <p:txBody>
            <a:bodyPr wrap="none" rtlCol="0">
              <a:spAutoFit/>
            </a:bodyPr>
            <a:lstStyle/>
            <a:p>
              <a:r>
                <a:rPr lang="en-US" dirty="0">
                  <a:latin typeface="Orly's Font 2"/>
                  <a:ea typeface="Verdana" pitchFamily="34" charset="0"/>
                  <a:cs typeface="Orly's Font 2"/>
                </a:rPr>
                <a:t>6</a:t>
              </a:r>
              <a:endParaRPr lang="en-US" dirty="0" smtClean="0">
                <a:latin typeface="Orly's Font 2"/>
                <a:ea typeface="Verdana" pitchFamily="34" charset="0"/>
                <a:cs typeface="Orly's Font 2"/>
              </a:endParaRPr>
            </a:p>
          </p:txBody>
        </p:sp>
        <p:sp>
          <p:nvSpPr>
            <p:cNvPr id="65" name="TextBox 64"/>
            <p:cNvSpPr txBox="1"/>
            <p:nvPr/>
          </p:nvSpPr>
          <p:spPr>
            <a:xfrm>
              <a:off x="5820822" y="3516868"/>
              <a:ext cx="351378" cy="369332"/>
            </a:xfrm>
            <a:prstGeom prst="rect">
              <a:avLst/>
            </a:prstGeom>
            <a:noFill/>
          </p:spPr>
          <p:txBody>
            <a:bodyPr wrap="none" rtlCol="0">
              <a:spAutoFit/>
            </a:bodyPr>
            <a:lstStyle/>
            <a:p>
              <a:r>
                <a:rPr lang="en-US" dirty="0" smtClean="0">
                  <a:latin typeface="Orly's Font 2"/>
                  <a:ea typeface="Verdana" pitchFamily="34" charset="0"/>
                  <a:cs typeface="Orly's Font 2"/>
                </a:rPr>
                <a:t>4</a:t>
              </a:r>
            </a:p>
          </p:txBody>
        </p:sp>
        <p:sp>
          <p:nvSpPr>
            <p:cNvPr id="66" name="TextBox 65"/>
            <p:cNvSpPr txBox="1"/>
            <p:nvPr/>
          </p:nvSpPr>
          <p:spPr>
            <a:xfrm>
              <a:off x="6290846" y="3516868"/>
              <a:ext cx="338554" cy="369332"/>
            </a:xfrm>
            <a:prstGeom prst="rect">
              <a:avLst/>
            </a:prstGeom>
            <a:noFill/>
          </p:spPr>
          <p:txBody>
            <a:bodyPr wrap="none" rtlCol="0">
              <a:spAutoFit/>
            </a:bodyPr>
            <a:lstStyle/>
            <a:p>
              <a:r>
                <a:rPr lang="en-US" dirty="0" smtClean="0">
                  <a:latin typeface="Orly's Font 2"/>
                  <a:ea typeface="Verdana" pitchFamily="34" charset="0"/>
                  <a:cs typeface="Orly's Font 2"/>
                </a:rPr>
                <a:t>2</a:t>
              </a:r>
            </a:p>
          </p:txBody>
        </p:sp>
        <p:sp>
          <p:nvSpPr>
            <p:cNvPr id="67" name="TextBox 66"/>
            <p:cNvSpPr txBox="1"/>
            <p:nvPr/>
          </p:nvSpPr>
          <p:spPr>
            <a:xfrm>
              <a:off x="6737489" y="3516868"/>
              <a:ext cx="349111" cy="369332"/>
            </a:xfrm>
            <a:prstGeom prst="rect">
              <a:avLst/>
            </a:prstGeom>
            <a:noFill/>
          </p:spPr>
          <p:txBody>
            <a:bodyPr wrap="none" rtlCol="0">
              <a:spAutoFit/>
            </a:bodyPr>
            <a:lstStyle/>
            <a:p>
              <a:r>
                <a:rPr lang="en-US" dirty="0" smtClean="0">
                  <a:latin typeface="Orly's Font 2"/>
                  <a:ea typeface="Verdana" pitchFamily="34" charset="0"/>
                  <a:cs typeface="Orly's Font 2"/>
                </a:rPr>
                <a:t>0</a:t>
              </a:r>
            </a:p>
          </p:txBody>
        </p:sp>
      </p:gr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714500" y="2286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976 - 321 = ?</a:t>
            </a:r>
            <a:endParaRPr lang="en-US" sz="2800" dirty="0">
              <a:solidFill>
                <a:schemeClr val="accent1"/>
              </a:solidFill>
              <a:latin typeface="Orly's Font 2" pitchFamily="66" charset="0"/>
            </a:endParaRPr>
          </a:p>
        </p:txBody>
      </p:sp>
      <p:cxnSp>
        <p:nvCxnSpPr>
          <p:cNvPr id="4" name="Straight Connector 3"/>
          <p:cNvCxnSpPr/>
          <p:nvPr/>
        </p:nvCxnSpPr>
        <p:spPr>
          <a:xfrm flipV="1">
            <a:off x="571500" y="3314700"/>
            <a:ext cx="8229600" cy="482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801100" y="3086100"/>
            <a:ext cx="0" cy="457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572500" y="34860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976</a:t>
            </a:r>
          </a:p>
        </p:txBody>
      </p:sp>
      <p:cxnSp>
        <p:nvCxnSpPr>
          <p:cNvPr id="9" name="Straight Arrow Connector 8"/>
          <p:cNvCxnSpPr/>
          <p:nvPr/>
        </p:nvCxnSpPr>
        <p:spPr>
          <a:xfrm>
            <a:off x="5600700" y="685800"/>
            <a:ext cx="0" cy="4572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0" name="Text Placeholder 2"/>
          <p:cNvSpPr txBox="1">
            <a:spLocks/>
          </p:cNvSpPr>
          <p:nvPr/>
        </p:nvSpPr>
        <p:spPr bwMode="auto">
          <a:xfrm>
            <a:off x="3657600" y="1143000"/>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300 + 20 + 1</a:t>
            </a:r>
            <a:endParaRPr lang="en-US" sz="2800" dirty="0">
              <a:solidFill>
                <a:schemeClr val="accent1"/>
              </a:solidFill>
              <a:latin typeface="Orly's Font 2" pitchFamily="66" charset="0"/>
            </a:endParaRPr>
          </a:p>
        </p:txBody>
      </p:sp>
      <p:sp>
        <p:nvSpPr>
          <p:cNvPr id="16" name="TextBox 15"/>
          <p:cNvSpPr txBox="1"/>
          <p:nvPr/>
        </p:nvSpPr>
        <p:spPr>
          <a:xfrm>
            <a:off x="74295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17" name="TextBox 16"/>
          <p:cNvSpPr txBox="1"/>
          <p:nvPr/>
        </p:nvSpPr>
        <p:spPr>
          <a:xfrm>
            <a:off x="65151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876</a:t>
            </a:r>
          </a:p>
        </p:txBody>
      </p:sp>
      <p:sp>
        <p:nvSpPr>
          <p:cNvPr id="18" name="TextBox 17"/>
          <p:cNvSpPr txBox="1"/>
          <p:nvPr/>
        </p:nvSpPr>
        <p:spPr>
          <a:xfrm>
            <a:off x="57150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21" name="TextBox 20"/>
          <p:cNvSpPr txBox="1"/>
          <p:nvPr/>
        </p:nvSpPr>
        <p:spPr>
          <a:xfrm>
            <a:off x="48006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776</a:t>
            </a:r>
          </a:p>
        </p:txBody>
      </p:sp>
      <p:sp>
        <p:nvSpPr>
          <p:cNvPr id="23" name="TextBox 22"/>
          <p:cNvSpPr txBox="1"/>
          <p:nvPr/>
        </p:nvSpPr>
        <p:spPr>
          <a:xfrm>
            <a:off x="37719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24" name="TextBox 23"/>
          <p:cNvSpPr txBox="1"/>
          <p:nvPr/>
        </p:nvSpPr>
        <p:spPr>
          <a:xfrm>
            <a:off x="29718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676</a:t>
            </a:r>
          </a:p>
        </p:txBody>
      </p:sp>
      <p:sp>
        <p:nvSpPr>
          <p:cNvPr id="28" name="TextBox 27"/>
          <p:cNvSpPr txBox="1"/>
          <p:nvPr/>
        </p:nvSpPr>
        <p:spPr>
          <a:xfrm>
            <a:off x="25146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29" name="TextBox 28"/>
          <p:cNvSpPr txBox="1"/>
          <p:nvPr/>
        </p:nvSpPr>
        <p:spPr>
          <a:xfrm>
            <a:off x="1943100" y="33717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666</a:t>
            </a:r>
          </a:p>
        </p:txBody>
      </p:sp>
      <p:sp>
        <p:nvSpPr>
          <p:cNvPr id="34" name="TextBox 33"/>
          <p:cNvSpPr txBox="1"/>
          <p:nvPr/>
        </p:nvSpPr>
        <p:spPr>
          <a:xfrm>
            <a:off x="14859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35" name="TextBox 34"/>
          <p:cNvSpPr txBox="1"/>
          <p:nvPr/>
        </p:nvSpPr>
        <p:spPr>
          <a:xfrm>
            <a:off x="9144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656</a:t>
            </a:r>
          </a:p>
        </p:txBody>
      </p:sp>
      <p:pic>
        <p:nvPicPr>
          <p:cNvPr id="39" name="Picture 38"/>
          <p:cNvPicPr>
            <a:picLocks noChangeAspect="1"/>
          </p:cNvPicPr>
          <p:nvPr/>
        </p:nvPicPr>
        <p:blipFill rotWithShape="1">
          <a:blip r:embed="rId3"/>
          <a:srcRect b="62243"/>
          <a:stretch/>
        </p:blipFill>
        <p:spPr>
          <a:xfrm>
            <a:off x="6858000" y="2628900"/>
            <a:ext cx="1943100" cy="690504"/>
          </a:xfrm>
          <a:prstGeom prst="rect">
            <a:avLst/>
          </a:prstGeom>
        </p:spPr>
      </p:pic>
      <p:pic>
        <p:nvPicPr>
          <p:cNvPr id="42" name="Picture 41"/>
          <p:cNvPicPr>
            <a:picLocks noChangeAspect="1"/>
          </p:cNvPicPr>
          <p:nvPr/>
        </p:nvPicPr>
        <p:blipFill rotWithShape="1">
          <a:blip r:embed="rId3"/>
          <a:srcRect b="62243"/>
          <a:stretch/>
        </p:blipFill>
        <p:spPr>
          <a:xfrm>
            <a:off x="5029200" y="2624196"/>
            <a:ext cx="1943100" cy="690504"/>
          </a:xfrm>
          <a:prstGeom prst="rect">
            <a:avLst/>
          </a:prstGeom>
        </p:spPr>
      </p:pic>
      <p:pic>
        <p:nvPicPr>
          <p:cNvPr id="43" name="Picture 42"/>
          <p:cNvPicPr>
            <a:picLocks noChangeAspect="1"/>
          </p:cNvPicPr>
          <p:nvPr/>
        </p:nvPicPr>
        <p:blipFill rotWithShape="1">
          <a:blip r:embed="rId3"/>
          <a:srcRect b="62243"/>
          <a:stretch/>
        </p:blipFill>
        <p:spPr>
          <a:xfrm>
            <a:off x="3200400" y="2628900"/>
            <a:ext cx="1943100" cy="690504"/>
          </a:xfrm>
          <a:prstGeom prst="rect">
            <a:avLst/>
          </a:prstGeom>
        </p:spPr>
      </p:pic>
      <p:pic>
        <p:nvPicPr>
          <p:cNvPr id="44" name="Picture 43"/>
          <p:cNvPicPr>
            <a:picLocks noChangeAspect="1"/>
          </p:cNvPicPr>
          <p:nvPr/>
        </p:nvPicPr>
        <p:blipFill rotWithShape="1">
          <a:blip r:embed="rId3"/>
          <a:srcRect b="62243"/>
          <a:stretch/>
        </p:blipFill>
        <p:spPr>
          <a:xfrm>
            <a:off x="2171700" y="2624196"/>
            <a:ext cx="1143000" cy="690504"/>
          </a:xfrm>
          <a:prstGeom prst="rect">
            <a:avLst/>
          </a:prstGeom>
        </p:spPr>
      </p:pic>
      <p:pic>
        <p:nvPicPr>
          <p:cNvPr id="45" name="Picture 44"/>
          <p:cNvPicPr>
            <a:picLocks noChangeAspect="1"/>
          </p:cNvPicPr>
          <p:nvPr/>
        </p:nvPicPr>
        <p:blipFill rotWithShape="1">
          <a:blip r:embed="rId3"/>
          <a:srcRect b="62243"/>
          <a:stretch/>
        </p:blipFill>
        <p:spPr>
          <a:xfrm>
            <a:off x="1143000" y="2628900"/>
            <a:ext cx="1143000" cy="690504"/>
          </a:xfrm>
          <a:prstGeom prst="rect">
            <a:avLst/>
          </a:prstGeom>
        </p:spPr>
      </p:pic>
      <p:pic>
        <p:nvPicPr>
          <p:cNvPr id="46" name="Picture 45"/>
          <p:cNvPicPr>
            <a:picLocks noChangeAspect="1"/>
          </p:cNvPicPr>
          <p:nvPr/>
        </p:nvPicPr>
        <p:blipFill rotWithShape="1">
          <a:blip r:embed="rId3"/>
          <a:srcRect b="62243"/>
          <a:stretch/>
        </p:blipFill>
        <p:spPr>
          <a:xfrm>
            <a:off x="685800" y="2628900"/>
            <a:ext cx="457200" cy="690504"/>
          </a:xfrm>
          <a:prstGeom prst="rect">
            <a:avLst/>
          </a:prstGeom>
        </p:spPr>
      </p:pic>
      <p:sp>
        <p:nvSpPr>
          <p:cNvPr id="50" name="TextBox 49"/>
          <p:cNvSpPr txBox="1"/>
          <p:nvPr/>
        </p:nvSpPr>
        <p:spPr>
          <a:xfrm>
            <a:off x="3429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655</a:t>
            </a:r>
          </a:p>
        </p:txBody>
      </p:sp>
      <p:sp>
        <p:nvSpPr>
          <p:cNvPr id="52" name="TextBox 51"/>
          <p:cNvSpPr txBox="1"/>
          <p:nvPr/>
        </p:nvSpPr>
        <p:spPr>
          <a:xfrm>
            <a:off x="8001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57" name="Text Placeholder 2"/>
          <p:cNvSpPr txBox="1">
            <a:spLocks/>
          </p:cNvSpPr>
          <p:nvPr/>
        </p:nvSpPr>
        <p:spPr bwMode="auto">
          <a:xfrm>
            <a:off x="2286000" y="4457700"/>
            <a:ext cx="4572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976 - 321 = 655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500"/>
                                        <p:tgtEl>
                                          <p:spTgt spid="52"/>
                                        </p:tgtEl>
                                      </p:cBhvr>
                                    </p:animEffect>
                                  </p:childTnLst>
                                </p:cTn>
                              </p:par>
                              <p:par>
                                <p:cTn id="99" presetID="10" presetClass="entr" presetSubtype="0" fill="hold"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iterate type="lt">
                                    <p:tmAbs val="80"/>
                                  </p:iterate>
                                  <p:childTnLst>
                                    <p:set>
                                      <p:cBhvr>
                                        <p:cTn id="110"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10" grpId="0"/>
      <p:bldP spid="16" grpId="0"/>
      <p:bldP spid="17" grpId="0"/>
      <p:bldP spid="18" grpId="0"/>
      <p:bldP spid="21" grpId="0"/>
      <p:bldP spid="23" grpId="0"/>
      <p:bldP spid="24" grpId="0"/>
      <p:bldP spid="28" grpId="0"/>
      <p:bldP spid="29" grpId="0"/>
      <p:bldP spid="34" grpId="0"/>
      <p:bldP spid="35" grpId="0"/>
      <p:bldP spid="50" grpId="0"/>
      <p:bldP spid="52"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1714500" y="2286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495 - 234 = ?</a:t>
            </a:r>
            <a:endParaRPr lang="en-US" sz="2800" dirty="0">
              <a:solidFill>
                <a:schemeClr val="accent1"/>
              </a:solidFill>
              <a:latin typeface="Orly's Font 2" pitchFamily="66" charset="0"/>
            </a:endParaRPr>
          </a:p>
        </p:txBody>
      </p:sp>
      <p:cxnSp>
        <p:nvCxnSpPr>
          <p:cNvPr id="6" name="Straight Arrow Connector 5"/>
          <p:cNvCxnSpPr/>
          <p:nvPr/>
        </p:nvCxnSpPr>
        <p:spPr>
          <a:xfrm>
            <a:off x="5600700" y="685800"/>
            <a:ext cx="0" cy="4572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 name="Text Placeholder 2"/>
          <p:cNvSpPr txBox="1">
            <a:spLocks/>
          </p:cNvSpPr>
          <p:nvPr/>
        </p:nvSpPr>
        <p:spPr bwMode="auto">
          <a:xfrm>
            <a:off x="3657600" y="1143000"/>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200 + 30 + 4</a:t>
            </a:r>
            <a:endParaRPr lang="en-US" sz="2800" dirty="0">
              <a:solidFill>
                <a:schemeClr val="accent1"/>
              </a:solidFill>
              <a:latin typeface="Orly's Font 2" pitchFamily="66" charset="0"/>
            </a:endParaRPr>
          </a:p>
        </p:txBody>
      </p:sp>
      <p:sp>
        <p:nvSpPr>
          <p:cNvPr id="8" name="TextBox 7"/>
          <p:cNvSpPr txBox="1"/>
          <p:nvPr/>
        </p:nvSpPr>
        <p:spPr>
          <a:xfrm>
            <a:off x="76581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9" name="TextBox 8"/>
          <p:cNvSpPr txBox="1"/>
          <p:nvPr/>
        </p:nvSpPr>
        <p:spPr>
          <a:xfrm>
            <a:off x="66294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395</a:t>
            </a:r>
          </a:p>
        </p:txBody>
      </p:sp>
      <p:sp>
        <p:nvSpPr>
          <p:cNvPr id="11" name="TextBox 10"/>
          <p:cNvSpPr txBox="1"/>
          <p:nvPr/>
        </p:nvSpPr>
        <p:spPr>
          <a:xfrm>
            <a:off x="48006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295</a:t>
            </a:r>
          </a:p>
        </p:txBody>
      </p:sp>
      <p:sp>
        <p:nvSpPr>
          <p:cNvPr id="15" name="TextBox 14"/>
          <p:cNvSpPr txBox="1"/>
          <p:nvPr/>
        </p:nvSpPr>
        <p:spPr>
          <a:xfrm>
            <a:off x="37719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285</a:t>
            </a:r>
          </a:p>
        </p:txBody>
      </p:sp>
      <p:sp>
        <p:nvSpPr>
          <p:cNvPr id="17" name="TextBox 16"/>
          <p:cNvSpPr txBox="1"/>
          <p:nvPr/>
        </p:nvSpPr>
        <p:spPr>
          <a:xfrm>
            <a:off x="27432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275</a:t>
            </a:r>
          </a:p>
        </p:txBody>
      </p:sp>
      <p:pic>
        <p:nvPicPr>
          <p:cNvPr id="21" name="Picture 20"/>
          <p:cNvPicPr>
            <a:picLocks noChangeAspect="1"/>
          </p:cNvPicPr>
          <p:nvPr/>
        </p:nvPicPr>
        <p:blipFill rotWithShape="1">
          <a:blip r:embed="rId3"/>
          <a:srcRect b="62243"/>
          <a:stretch/>
        </p:blipFill>
        <p:spPr>
          <a:xfrm>
            <a:off x="3086100" y="2628900"/>
            <a:ext cx="1143000" cy="690504"/>
          </a:xfrm>
          <a:prstGeom prst="rect">
            <a:avLst/>
          </a:prstGeom>
        </p:spPr>
      </p:pic>
      <p:pic>
        <p:nvPicPr>
          <p:cNvPr id="23" name="Picture 22"/>
          <p:cNvPicPr>
            <a:picLocks noChangeAspect="1"/>
          </p:cNvPicPr>
          <p:nvPr/>
        </p:nvPicPr>
        <p:blipFill rotWithShape="1">
          <a:blip r:embed="rId3"/>
          <a:srcRect b="62243"/>
          <a:stretch/>
        </p:blipFill>
        <p:spPr>
          <a:xfrm>
            <a:off x="685800" y="2628900"/>
            <a:ext cx="457200" cy="690504"/>
          </a:xfrm>
          <a:prstGeom prst="rect">
            <a:avLst/>
          </a:prstGeom>
        </p:spPr>
      </p:pic>
      <p:pic>
        <p:nvPicPr>
          <p:cNvPr id="24" name="Picture 23"/>
          <p:cNvPicPr>
            <a:picLocks noChangeAspect="1"/>
          </p:cNvPicPr>
          <p:nvPr/>
        </p:nvPicPr>
        <p:blipFill rotWithShape="1">
          <a:blip r:embed="rId3"/>
          <a:srcRect b="62243"/>
          <a:stretch/>
        </p:blipFill>
        <p:spPr>
          <a:xfrm>
            <a:off x="261131" y="2628900"/>
            <a:ext cx="457200" cy="690504"/>
          </a:xfrm>
          <a:prstGeom prst="rect">
            <a:avLst/>
          </a:prstGeom>
        </p:spPr>
      </p:pic>
      <p:sp>
        <p:nvSpPr>
          <p:cNvPr id="25" name="TextBox 24"/>
          <p:cNvSpPr txBox="1"/>
          <p:nvPr/>
        </p:nvSpPr>
        <p:spPr>
          <a:xfrm>
            <a:off x="17145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265</a:t>
            </a:r>
          </a:p>
        </p:txBody>
      </p:sp>
      <p:sp>
        <p:nvSpPr>
          <p:cNvPr id="27" name="TextBox 26"/>
          <p:cNvSpPr txBox="1"/>
          <p:nvPr/>
        </p:nvSpPr>
        <p:spPr>
          <a:xfrm>
            <a:off x="8001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28" name="TextBox 27"/>
          <p:cNvSpPr txBox="1"/>
          <p:nvPr/>
        </p:nvSpPr>
        <p:spPr>
          <a:xfrm>
            <a:off x="3429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29" name="Text Placeholder 2"/>
          <p:cNvSpPr txBox="1">
            <a:spLocks/>
          </p:cNvSpPr>
          <p:nvPr/>
        </p:nvSpPr>
        <p:spPr bwMode="auto">
          <a:xfrm>
            <a:off x="2286000" y="4457700"/>
            <a:ext cx="4572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495 – 234 = 261</a:t>
            </a:r>
            <a:endParaRPr lang="en-US" sz="2800" dirty="0">
              <a:solidFill>
                <a:schemeClr val="accent5"/>
              </a:solidFill>
              <a:latin typeface="Orly's Font 2" pitchFamily="66" charset="0"/>
            </a:endParaRPr>
          </a:p>
        </p:txBody>
      </p:sp>
      <p:cxnSp>
        <p:nvCxnSpPr>
          <p:cNvPr id="30" name="Straight Connector 29"/>
          <p:cNvCxnSpPr/>
          <p:nvPr/>
        </p:nvCxnSpPr>
        <p:spPr>
          <a:xfrm flipV="1">
            <a:off x="228600" y="3314700"/>
            <a:ext cx="8686800" cy="482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rotWithShape="1">
          <a:blip r:embed="rId3"/>
          <a:srcRect b="62243"/>
          <a:stretch/>
        </p:blipFill>
        <p:spPr>
          <a:xfrm>
            <a:off x="6972300" y="2628900"/>
            <a:ext cx="1943100" cy="690504"/>
          </a:xfrm>
          <a:prstGeom prst="rect">
            <a:avLst/>
          </a:prstGeom>
        </p:spPr>
      </p:pic>
      <p:cxnSp>
        <p:nvCxnSpPr>
          <p:cNvPr id="32" name="Straight Connector 31"/>
          <p:cNvCxnSpPr/>
          <p:nvPr/>
        </p:nvCxnSpPr>
        <p:spPr>
          <a:xfrm>
            <a:off x="8915400" y="3086100"/>
            <a:ext cx="0" cy="457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8572500" y="36003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495</a:t>
            </a:r>
          </a:p>
        </p:txBody>
      </p:sp>
      <p:pic>
        <p:nvPicPr>
          <p:cNvPr id="36" name="Picture 35"/>
          <p:cNvPicPr>
            <a:picLocks noChangeAspect="1"/>
          </p:cNvPicPr>
          <p:nvPr/>
        </p:nvPicPr>
        <p:blipFill rotWithShape="1">
          <a:blip r:embed="rId3"/>
          <a:srcRect b="62243"/>
          <a:stretch/>
        </p:blipFill>
        <p:spPr>
          <a:xfrm>
            <a:off x="4114800" y="2624196"/>
            <a:ext cx="1143000" cy="690504"/>
          </a:xfrm>
          <a:prstGeom prst="rect">
            <a:avLst/>
          </a:prstGeom>
        </p:spPr>
      </p:pic>
      <p:pic>
        <p:nvPicPr>
          <p:cNvPr id="37" name="Picture 36"/>
          <p:cNvPicPr>
            <a:picLocks noChangeAspect="1"/>
          </p:cNvPicPr>
          <p:nvPr/>
        </p:nvPicPr>
        <p:blipFill rotWithShape="1">
          <a:blip r:embed="rId3"/>
          <a:srcRect b="62243"/>
          <a:stretch/>
        </p:blipFill>
        <p:spPr>
          <a:xfrm>
            <a:off x="2057400" y="2624196"/>
            <a:ext cx="1143000" cy="690504"/>
          </a:xfrm>
          <a:prstGeom prst="rect">
            <a:avLst/>
          </a:prstGeom>
        </p:spPr>
      </p:pic>
      <p:sp>
        <p:nvSpPr>
          <p:cNvPr id="38" name="TextBox 37"/>
          <p:cNvSpPr txBox="1"/>
          <p:nvPr/>
        </p:nvSpPr>
        <p:spPr>
          <a:xfrm>
            <a:off x="57150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39" name="TextBox 38"/>
          <p:cNvSpPr txBox="1"/>
          <p:nvPr/>
        </p:nvSpPr>
        <p:spPr>
          <a:xfrm>
            <a:off x="44577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40" name="TextBox 39"/>
          <p:cNvSpPr txBox="1"/>
          <p:nvPr/>
        </p:nvSpPr>
        <p:spPr>
          <a:xfrm>
            <a:off x="34290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42" name="TextBox 41"/>
          <p:cNvSpPr txBox="1"/>
          <p:nvPr/>
        </p:nvSpPr>
        <p:spPr>
          <a:xfrm>
            <a:off x="22860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44" name="TextBox 43"/>
          <p:cNvSpPr txBox="1"/>
          <p:nvPr/>
        </p:nvSpPr>
        <p:spPr>
          <a:xfrm>
            <a:off x="1257300" y="36576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264</a:t>
            </a:r>
          </a:p>
        </p:txBody>
      </p:sp>
      <p:sp>
        <p:nvSpPr>
          <p:cNvPr id="45" name="TextBox 44"/>
          <p:cNvSpPr txBox="1"/>
          <p:nvPr/>
        </p:nvSpPr>
        <p:spPr>
          <a:xfrm>
            <a:off x="8001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263</a:t>
            </a:r>
          </a:p>
        </p:txBody>
      </p:sp>
      <p:sp>
        <p:nvSpPr>
          <p:cNvPr id="46" name="TextBox 45"/>
          <p:cNvSpPr txBox="1"/>
          <p:nvPr/>
        </p:nvSpPr>
        <p:spPr>
          <a:xfrm>
            <a:off x="457200" y="36576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262</a:t>
            </a:r>
          </a:p>
        </p:txBody>
      </p:sp>
      <p:pic>
        <p:nvPicPr>
          <p:cNvPr id="47" name="Picture 46"/>
          <p:cNvPicPr>
            <a:picLocks noChangeAspect="1"/>
          </p:cNvPicPr>
          <p:nvPr/>
        </p:nvPicPr>
        <p:blipFill rotWithShape="1">
          <a:blip r:embed="rId3"/>
          <a:srcRect b="62243"/>
          <a:stretch/>
        </p:blipFill>
        <p:spPr>
          <a:xfrm>
            <a:off x="5143500" y="2628900"/>
            <a:ext cx="1943100" cy="690504"/>
          </a:xfrm>
          <a:prstGeom prst="rect">
            <a:avLst/>
          </a:prstGeom>
        </p:spPr>
      </p:pic>
      <p:pic>
        <p:nvPicPr>
          <p:cNvPr id="48" name="Picture 47"/>
          <p:cNvPicPr>
            <a:picLocks noChangeAspect="1"/>
          </p:cNvPicPr>
          <p:nvPr/>
        </p:nvPicPr>
        <p:blipFill rotWithShape="1">
          <a:blip r:embed="rId3"/>
          <a:srcRect b="62243"/>
          <a:stretch/>
        </p:blipFill>
        <p:spPr>
          <a:xfrm>
            <a:off x="1600200" y="2628900"/>
            <a:ext cx="457200" cy="690504"/>
          </a:xfrm>
          <a:prstGeom prst="rect">
            <a:avLst/>
          </a:prstGeom>
        </p:spPr>
      </p:pic>
      <p:pic>
        <p:nvPicPr>
          <p:cNvPr id="49" name="Picture 48"/>
          <p:cNvPicPr>
            <a:picLocks noChangeAspect="1"/>
          </p:cNvPicPr>
          <p:nvPr/>
        </p:nvPicPr>
        <p:blipFill rotWithShape="1">
          <a:blip r:embed="rId3"/>
          <a:srcRect b="62243"/>
          <a:stretch/>
        </p:blipFill>
        <p:spPr>
          <a:xfrm>
            <a:off x="1175531" y="2628900"/>
            <a:ext cx="457200" cy="690504"/>
          </a:xfrm>
          <a:prstGeom prst="rect">
            <a:avLst/>
          </a:prstGeom>
        </p:spPr>
      </p:pic>
      <p:sp>
        <p:nvSpPr>
          <p:cNvPr id="50" name="TextBox 49"/>
          <p:cNvSpPr txBox="1"/>
          <p:nvPr/>
        </p:nvSpPr>
        <p:spPr>
          <a:xfrm>
            <a:off x="17145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51" name="TextBox 50"/>
          <p:cNvSpPr txBox="1"/>
          <p:nvPr/>
        </p:nvSpPr>
        <p:spPr>
          <a:xfrm>
            <a:off x="12573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52" name="TextBox 51"/>
          <p:cNvSpPr txBox="1"/>
          <p:nvPr/>
        </p:nvSpPr>
        <p:spPr>
          <a:xfrm>
            <a:off x="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261</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 presetClass="entr" presetSubtype="0" fill="hold" grpId="0" nodeType="withEffect">
                                  <p:stCondLst>
                                    <p:cond delay="0"/>
                                  </p:stCondLst>
                                  <p:iterate type="lt">
                                    <p:tmAbs val="80"/>
                                  </p:iterate>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fade">
                                      <p:cBhvr>
                                        <p:cTn id="107" dur="500"/>
                                        <p:tgtEl>
                                          <p:spTgt spid="4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fade">
                                      <p:cBhvr>
                                        <p:cTn id="123" dur="500"/>
                                        <p:tgtEl>
                                          <p:spTgt spid="27"/>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46">
                                            <p:txEl>
                                              <p:pRg st="0" end="0"/>
                                            </p:txEl>
                                          </p:spTgt>
                                        </p:tgtEl>
                                        <p:attrNameLst>
                                          <p:attrName>style.visibility</p:attrName>
                                        </p:attrNameLst>
                                      </p:cBhvr>
                                      <p:to>
                                        <p:strVal val="visible"/>
                                      </p:to>
                                    </p:set>
                                    <p:animEffect transition="in" filter="fade">
                                      <p:cBhvr>
                                        <p:cTn id="128" dur="500"/>
                                        <p:tgtEl>
                                          <p:spTgt spid="46">
                                            <p:txEl>
                                              <p:pRg st="0" end="0"/>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500"/>
                                        <p:tgtEl>
                                          <p:spTgt spid="24"/>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28"/>
                                        </p:tgtEl>
                                        <p:attrNameLst>
                                          <p:attrName>style.visibility</p:attrName>
                                        </p:attrNameLst>
                                      </p:cBhvr>
                                      <p:to>
                                        <p:strVal val="visible"/>
                                      </p:to>
                                    </p:set>
                                    <p:animEffect transition="in" filter="fade">
                                      <p:cBhvr>
                                        <p:cTn id="136" dur="500"/>
                                        <p:tgtEl>
                                          <p:spTgt spid="28"/>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52">
                                            <p:txEl>
                                              <p:pRg st="0" end="0"/>
                                            </p:txEl>
                                          </p:spTgt>
                                        </p:tgtEl>
                                        <p:attrNameLst>
                                          <p:attrName>style.visibility</p:attrName>
                                        </p:attrNameLst>
                                      </p:cBhvr>
                                      <p:to>
                                        <p:strVal val="visible"/>
                                      </p:to>
                                    </p:set>
                                    <p:animEffect transition="in" filter="fade">
                                      <p:cBhvr>
                                        <p:cTn id="141" dur="500"/>
                                        <p:tgtEl>
                                          <p:spTgt spid="52">
                                            <p:txEl>
                                              <p:pRg st="0" end="0"/>
                                            </p:txEl>
                                          </p:spTgt>
                                        </p:tgtEl>
                                      </p:cBhvr>
                                    </p:animEffect>
                                  </p:childTnLst>
                                </p:cTn>
                              </p:par>
                            </p:childTnLst>
                          </p:cTn>
                        </p:par>
                      </p:childTnLst>
                    </p:cTn>
                  </p:par>
                  <p:par>
                    <p:cTn id="142" fill="hold">
                      <p:stCondLst>
                        <p:cond delay="indefinite"/>
                      </p:stCondLst>
                      <p:childTnLst>
                        <p:par>
                          <p:cTn id="143" fill="hold">
                            <p:stCondLst>
                              <p:cond delay="0"/>
                            </p:stCondLst>
                            <p:childTnLst>
                              <p:par>
                                <p:cTn id="144" presetID="1" presetClass="entr" presetSubtype="0" fill="hold" grpId="0" nodeType="clickEffect">
                                  <p:stCondLst>
                                    <p:cond delay="0"/>
                                  </p:stCondLst>
                                  <p:iterate type="lt">
                                    <p:tmAbs val="80"/>
                                  </p:iterate>
                                  <p:childTnLst>
                                    <p:set>
                                      <p:cBhvr>
                                        <p:cTn id="14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1" grpId="0"/>
      <p:bldP spid="15" grpId="0"/>
      <p:bldP spid="17" grpId="0"/>
      <p:bldP spid="25" grpId="0"/>
      <p:bldP spid="27" grpId="0"/>
      <p:bldP spid="28" grpId="0"/>
      <p:bldP spid="29" grpId="0"/>
      <p:bldP spid="33" grpId="0"/>
      <p:bldP spid="38" grpId="0"/>
      <p:bldP spid="39" grpId="0"/>
      <p:bldP spid="40" grpId="0"/>
      <p:bldP spid="42" grpId="0"/>
      <p:bldP spid="44" grpId="0"/>
      <p:bldP spid="45" grpId="0"/>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bwMode="auto">
          <a:xfrm>
            <a:off x="1714500" y="2286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687 - 152 = ?</a:t>
            </a:r>
            <a:endParaRPr lang="en-US" sz="2800" dirty="0">
              <a:solidFill>
                <a:schemeClr val="accent1"/>
              </a:solidFill>
              <a:latin typeface="Orly's Font 2" pitchFamily="66" charset="0"/>
            </a:endParaRPr>
          </a:p>
        </p:txBody>
      </p:sp>
      <p:cxnSp>
        <p:nvCxnSpPr>
          <p:cNvPr id="6" name="Straight Arrow Connector 5"/>
          <p:cNvCxnSpPr/>
          <p:nvPr/>
        </p:nvCxnSpPr>
        <p:spPr>
          <a:xfrm>
            <a:off x="5600700" y="685800"/>
            <a:ext cx="0" cy="4572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 name="Text Placeholder 2"/>
          <p:cNvSpPr txBox="1">
            <a:spLocks/>
          </p:cNvSpPr>
          <p:nvPr/>
        </p:nvSpPr>
        <p:spPr bwMode="auto">
          <a:xfrm>
            <a:off x="3543300" y="1143000"/>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1</a:t>
            </a:r>
            <a:r>
              <a:rPr lang="en-US" sz="2800" dirty="0" smtClean="0">
                <a:solidFill>
                  <a:schemeClr val="accent1"/>
                </a:solidFill>
                <a:latin typeface="Orly's Font 2" pitchFamily="66" charset="0"/>
              </a:rPr>
              <a:t>00 + 50 + 2</a:t>
            </a:r>
            <a:endParaRPr lang="en-US" sz="2800" dirty="0">
              <a:solidFill>
                <a:schemeClr val="accent1"/>
              </a:solidFill>
              <a:latin typeface="Orly's Font 2" pitchFamily="66" charset="0"/>
            </a:endParaRPr>
          </a:p>
        </p:txBody>
      </p:sp>
      <p:sp>
        <p:nvSpPr>
          <p:cNvPr id="8" name="TextBox 7"/>
          <p:cNvSpPr txBox="1"/>
          <p:nvPr/>
        </p:nvSpPr>
        <p:spPr>
          <a:xfrm>
            <a:off x="7315200" y="2166996"/>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100</a:t>
            </a:r>
          </a:p>
        </p:txBody>
      </p:sp>
      <p:sp>
        <p:nvSpPr>
          <p:cNvPr id="9" name="TextBox 8"/>
          <p:cNvSpPr txBox="1"/>
          <p:nvPr/>
        </p:nvSpPr>
        <p:spPr>
          <a:xfrm>
            <a:off x="65151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587</a:t>
            </a:r>
          </a:p>
        </p:txBody>
      </p:sp>
      <p:sp>
        <p:nvSpPr>
          <p:cNvPr id="10" name="TextBox 9"/>
          <p:cNvSpPr txBox="1"/>
          <p:nvPr/>
        </p:nvSpPr>
        <p:spPr>
          <a:xfrm>
            <a:off x="54864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577</a:t>
            </a:r>
          </a:p>
        </p:txBody>
      </p:sp>
      <p:sp>
        <p:nvSpPr>
          <p:cNvPr id="13" name="TextBox 12"/>
          <p:cNvSpPr txBox="1"/>
          <p:nvPr/>
        </p:nvSpPr>
        <p:spPr>
          <a:xfrm>
            <a:off x="44577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567</a:t>
            </a:r>
          </a:p>
        </p:txBody>
      </p:sp>
      <p:sp>
        <p:nvSpPr>
          <p:cNvPr id="15" name="TextBox 14"/>
          <p:cNvSpPr txBox="1"/>
          <p:nvPr/>
        </p:nvSpPr>
        <p:spPr>
          <a:xfrm>
            <a:off x="33147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557</a:t>
            </a:r>
          </a:p>
        </p:txBody>
      </p:sp>
      <p:pic>
        <p:nvPicPr>
          <p:cNvPr id="17" name="Picture 16"/>
          <p:cNvPicPr>
            <a:picLocks noChangeAspect="1"/>
          </p:cNvPicPr>
          <p:nvPr/>
        </p:nvPicPr>
        <p:blipFill rotWithShape="1">
          <a:blip r:embed="rId3"/>
          <a:srcRect b="62243"/>
          <a:stretch/>
        </p:blipFill>
        <p:spPr>
          <a:xfrm>
            <a:off x="2628900" y="2628900"/>
            <a:ext cx="1143000" cy="690504"/>
          </a:xfrm>
          <a:prstGeom prst="rect">
            <a:avLst/>
          </a:prstGeom>
        </p:spPr>
      </p:pic>
      <p:pic>
        <p:nvPicPr>
          <p:cNvPr id="18" name="Picture 17"/>
          <p:cNvPicPr>
            <a:picLocks noChangeAspect="1"/>
          </p:cNvPicPr>
          <p:nvPr/>
        </p:nvPicPr>
        <p:blipFill rotWithShape="1">
          <a:blip r:embed="rId3"/>
          <a:srcRect b="62243"/>
          <a:stretch/>
        </p:blipFill>
        <p:spPr>
          <a:xfrm>
            <a:off x="1143000" y="2628900"/>
            <a:ext cx="457200" cy="690504"/>
          </a:xfrm>
          <a:prstGeom prst="rect">
            <a:avLst/>
          </a:prstGeom>
        </p:spPr>
      </p:pic>
      <p:pic>
        <p:nvPicPr>
          <p:cNvPr id="19" name="Picture 18"/>
          <p:cNvPicPr>
            <a:picLocks noChangeAspect="1"/>
          </p:cNvPicPr>
          <p:nvPr/>
        </p:nvPicPr>
        <p:blipFill rotWithShape="1">
          <a:blip r:embed="rId3"/>
          <a:srcRect b="62243"/>
          <a:stretch/>
        </p:blipFill>
        <p:spPr>
          <a:xfrm>
            <a:off x="685800" y="2628900"/>
            <a:ext cx="457200" cy="690504"/>
          </a:xfrm>
          <a:prstGeom prst="rect">
            <a:avLst/>
          </a:prstGeom>
        </p:spPr>
      </p:pic>
      <p:sp>
        <p:nvSpPr>
          <p:cNvPr id="20" name="TextBox 19"/>
          <p:cNvSpPr txBox="1"/>
          <p:nvPr/>
        </p:nvSpPr>
        <p:spPr>
          <a:xfrm>
            <a:off x="24003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547</a:t>
            </a:r>
          </a:p>
        </p:txBody>
      </p:sp>
      <p:sp>
        <p:nvSpPr>
          <p:cNvPr id="21" name="TextBox 20"/>
          <p:cNvSpPr txBox="1"/>
          <p:nvPr/>
        </p:nvSpPr>
        <p:spPr>
          <a:xfrm>
            <a:off x="1143000" y="217170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22" name="TextBox 21"/>
          <p:cNvSpPr txBox="1"/>
          <p:nvPr/>
        </p:nvSpPr>
        <p:spPr>
          <a:xfrm>
            <a:off x="800100" y="2219980"/>
            <a:ext cx="4572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a:t>
            </a:r>
          </a:p>
        </p:txBody>
      </p:sp>
      <p:sp>
        <p:nvSpPr>
          <p:cNvPr id="23" name="Text Placeholder 2"/>
          <p:cNvSpPr txBox="1">
            <a:spLocks/>
          </p:cNvSpPr>
          <p:nvPr/>
        </p:nvSpPr>
        <p:spPr bwMode="auto">
          <a:xfrm>
            <a:off x="2286000" y="4457700"/>
            <a:ext cx="4572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687 – 152 = 535</a:t>
            </a:r>
            <a:endParaRPr lang="en-US" sz="2800" dirty="0">
              <a:solidFill>
                <a:schemeClr val="accent5"/>
              </a:solidFill>
              <a:latin typeface="Orly's Font 2" pitchFamily="66" charset="0"/>
            </a:endParaRPr>
          </a:p>
        </p:txBody>
      </p:sp>
      <p:cxnSp>
        <p:nvCxnSpPr>
          <p:cNvPr id="24" name="Straight Connector 23"/>
          <p:cNvCxnSpPr/>
          <p:nvPr/>
        </p:nvCxnSpPr>
        <p:spPr>
          <a:xfrm flipV="1">
            <a:off x="571500" y="3314700"/>
            <a:ext cx="8115300" cy="482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rotWithShape="1">
          <a:blip r:embed="rId3"/>
          <a:srcRect b="62243"/>
          <a:stretch/>
        </p:blipFill>
        <p:spPr>
          <a:xfrm>
            <a:off x="6743700" y="2624196"/>
            <a:ext cx="1943100" cy="690504"/>
          </a:xfrm>
          <a:prstGeom prst="rect">
            <a:avLst/>
          </a:prstGeom>
        </p:spPr>
      </p:pic>
      <p:cxnSp>
        <p:nvCxnSpPr>
          <p:cNvPr id="26" name="Straight Connector 25"/>
          <p:cNvCxnSpPr/>
          <p:nvPr/>
        </p:nvCxnSpPr>
        <p:spPr>
          <a:xfrm>
            <a:off x="8686800" y="2971800"/>
            <a:ext cx="0" cy="4572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343900" y="34290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687</a:t>
            </a:r>
          </a:p>
        </p:txBody>
      </p:sp>
      <p:sp>
        <p:nvSpPr>
          <p:cNvPr id="34" name="TextBox 33"/>
          <p:cNvSpPr txBox="1"/>
          <p:nvPr/>
        </p:nvSpPr>
        <p:spPr>
          <a:xfrm>
            <a:off x="29718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
        <p:nvSpPr>
          <p:cNvPr id="36" name="TextBox 35"/>
          <p:cNvSpPr txBox="1"/>
          <p:nvPr/>
        </p:nvSpPr>
        <p:spPr>
          <a:xfrm>
            <a:off x="12573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537</a:t>
            </a:r>
          </a:p>
        </p:txBody>
      </p:sp>
      <p:sp>
        <p:nvSpPr>
          <p:cNvPr id="37" name="TextBox 36"/>
          <p:cNvSpPr txBox="1"/>
          <p:nvPr/>
        </p:nvSpPr>
        <p:spPr>
          <a:xfrm>
            <a:off x="800100" y="348609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536</a:t>
            </a:r>
          </a:p>
        </p:txBody>
      </p:sp>
      <p:sp>
        <p:nvSpPr>
          <p:cNvPr id="44" name="TextBox 43"/>
          <p:cNvSpPr txBox="1"/>
          <p:nvPr/>
        </p:nvSpPr>
        <p:spPr>
          <a:xfrm>
            <a:off x="342900" y="3314700"/>
            <a:ext cx="1028700" cy="400110"/>
          </a:xfrm>
          <a:prstGeom prst="rect">
            <a:avLst/>
          </a:prstGeom>
          <a:noFill/>
        </p:spPr>
        <p:txBody>
          <a:bodyPr wrap="square" rtlCol="0">
            <a:spAutoFit/>
          </a:bodyPr>
          <a:lstStyle/>
          <a:p>
            <a:r>
              <a:rPr lang="en-US" sz="2000" dirty="0" smtClean="0">
                <a:solidFill>
                  <a:srgbClr val="0078AE"/>
                </a:solidFill>
                <a:latin typeface="Orly's Font" pitchFamily="66" charset="0"/>
                <a:ea typeface="Verdana" pitchFamily="34" charset="0"/>
                <a:cs typeface="Verdana" pitchFamily="34" charset="0"/>
              </a:rPr>
              <a:t>535</a:t>
            </a:r>
          </a:p>
        </p:txBody>
      </p:sp>
      <p:pic>
        <p:nvPicPr>
          <p:cNvPr id="45" name="Picture 44"/>
          <p:cNvPicPr>
            <a:picLocks noChangeAspect="1"/>
          </p:cNvPicPr>
          <p:nvPr/>
        </p:nvPicPr>
        <p:blipFill rotWithShape="1">
          <a:blip r:embed="rId3"/>
          <a:srcRect b="62243"/>
          <a:stretch/>
        </p:blipFill>
        <p:spPr>
          <a:xfrm>
            <a:off x="5715000" y="2628900"/>
            <a:ext cx="1143000" cy="690504"/>
          </a:xfrm>
          <a:prstGeom prst="rect">
            <a:avLst/>
          </a:prstGeom>
        </p:spPr>
      </p:pic>
      <p:sp>
        <p:nvSpPr>
          <p:cNvPr id="46" name="TextBox 45"/>
          <p:cNvSpPr txBox="1"/>
          <p:nvPr/>
        </p:nvSpPr>
        <p:spPr>
          <a:xfrm>
            <a:off x="60579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pic>
        <p:nvPicPr>
          <p:cNvPr id="47" name="Picture 46"/>
          <p:cNvPicPr>
            <a:picLocks noChangeAspect="1"/>
          </p:cNvPicPr>
          <p:nvPr/>
        </p:nvPicPr>
        <p:blipFill rotWithShape="1">
          <a:blip r:embed="rId3"/>
          <a:srcRect b="62243"/>
          <a:stretch/>
        </p:blipFill>
        <p:spPr>
          <a:xfrm>
            <a:off x="4686300" y="2628900"/>
            <a:ext cx="1143000" cy="690504"/>
          </a:xfrm>
          <a:prstGeom prst="rect">
            <a:avLst/>
          </a:prstGeom>
        </p:spPr>
      </p:pic>
      <p:sp>
        <p:nvSpPr>
          <p:cNvPr id="48" name="TextBox 47"/>
          <p:cNvSpPr txBox="1"/>
          <p:nvPr/>
        </p:nvSpPr>
        <p:spPr>
          <a:xfrm>
            <a:off x="50292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pic>
        <p:nvPicPr>
          <p:cNvPr id="49" name="Picture 48"/>
          <p:cNvPicPr>
            <a:picLocks noChangeAspect="1"/>
          </p:cNvPicPr>
          <p:nvPr/>
        </p:nvPicPr>
        <p:blipFill rotWithShape="1">
          <a:blip r:embed="rId3"/>
          <a:srcRect b="62243"/>
          <a:stretch/>
        </p:blipFill>
        <p:spPr>
          <a:xfrm>
            <a:off x="3657600" y="2628900"/>
            <a:ext cx="1143000" cy="690504"/>
          </a:xfrm>
          <a:prstGeom prst="rect">
            <a:avLst/>
          </a:prstGeom>
        </p:spPr>
      </p:pic>
      <p:sp>
        <p:nvSpPr>
          <p:cNvPr id="50" name="TextBox 49"/>
          <p:cNvSpPr txBox="1"/>
          <p:nvPr/>
        </p:nvSpPr>
        <p:spPr>
          <a:xfrm>
            <a:off x="40005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pic>
        <p:nvPicPr>
          <p:cNvPr id="53" name="Picture 52"/>
          <p:cNvPicPr>
            <a:picLocks noChangeAspect="1"/>
          </p:cNvPicPr>
          <p:nvPr/>
        </p:nvPicPr>
        <p:blipFill rotWithShape="1">
          <a:blip r:embed="rId3"/>
          <a:srcRect b="62243"/>
          <a:stretch/>
        </p:blipFill>
        <p:spPr>
          <a:xfrm>
            <a:off x="1600200" y="2628900"/>
            <a:ext cx="1143000" cy="690504"/>
          </a:xfrm>
          <a:prstGeom prst="rect">
            <a:avLst/>
          </a:prstGeom>
        </p:spPr>
      </p:pic>
      <p:sp>
        <p:nvSpPr>
          <p:cNvPr id="54" name="TextBox 53"/>
          <p:cNvSpPr txBox="1"/>
          <p:nvPr/>
        </p:nvSpPr>
        <p:spPr>
          <a:xfrm>
            <a:off x="1943100" y="2171700"/>
            <a:ext cx="1028700" cy="523220"/>
          </a:xfrm>
          <a:prstGeom prst="rect">
            <a:avLst/>
          </a:prstGeom>
          <a:noFill/>
        </p:spPr>
        <p:txBody>
          <a:bodyPr wrap="square" rtlCol="0">
            <a:spAutoFit/>
          </a:bodyPr>
          <a:lstStyle/>
          <a:p>
            <a:r>
              <a:rPr lang="en-US" sz="2800" dirty="0" smtClean="0">
                <a:solidFill>
                  <a:srgbClr val="0078AE"/>
                </a:solidFill>
                <a:latin typeface="Orly's Font" pitchFamily="66" charset="0"/>
                <a:ea typeface="Verdana" pitchFamily="34" charset="0"/>
                <a:cs typeface="Verdana" pitchFamily="34" charset="0"/>
              </a:rPr>
              <a:t>10</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80"/>
                                  </p:iterate>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500"/>
                                        <p:tgtEl>
                                          <p:spTgt spid="50"/>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6">
                                            <p:txEl>
                                              <p:pRg st="0" end="0"/>
                                            </p:txEl>
                                          </p:spTgt>
                                        </p:tgtEl>
                                        <p:attrNameLst>
                                          <p:attrName>style.visibility</p:attrName>
                                        </p:attrNameLst>
                                      </p:cBhvr>
                                      <p:to>
                                        <p:strVal val="visible"/>
                                      </p:to>
                                    </p:set>
                                    <p:animEffect transition="in" filter="fade">
                                      <p:cBhvr>
                                        <p:cTn id="104" dur="500"/>
                                        <p:tgtEl>
                                          <p:spTgt spid="36">
                                            <p:txEl>
                                              <p:pRg st="0" end="0"/>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childTnLst>
                                </p:cTn>
                              </p:par>
                              <p:par>
                                <p:cTn id="110" presetID="10" presetClass="entr" presetSubtype="0" fill="hold" nodeType="with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fade">
                                      <p:cBhvr>
                                        <p:cTn id="112" dur="500"/>
                                        <p:tgtEl>
                                          <p:spTgt spid="18"/>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500"/>
                                        <p:tgtEl>
                                          <p:spTgt spid="1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fade">
                                      <p:cBhvr>
                                        <p:cTn id="125" dur="500"/>
                                        <p:tgtEl>
                                          <p:spTgt spid="22"/>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44">
                                            <p:txEl>
                                              <p:pRg st="0" end="0"/>
                                            </p:txEl>
                                          </p:spTgt>
                                        </p:tgtEl>
                                        <p:attrNameLst>
                                          <p:attrName>style.visibility</p:attrName>
                                        </p:attrNameLst>
                                      </p:cBhvr>
                                      <p:to>
                                        <p:strVal val="visible"/>
                                      </p:to>
                                    </p:set>
                                    <p:animEffect transition="in" filter="fade">
                                      <p:cBhvr>
                                        <p:cTn id="130" dur="500"/>
                                        <p:tgtEl>
                                          <p:spTgt spid="44">
                                            <p:txEl>
                                              <p:pRg st="0" end="0"/>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iterate type="lt">
                                    <p:tmAbs val="80"/>
                                  </p:iterate>
                                  <p:childTnLst>
                                    <p:set>
                                      <p:cBhvr>
                                        <p:cTn id="1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3" grpId="0"/>
      <p:bldP spid="15" grpId="0"/>
      <p:bldP spid="20" grpId="0"/>
      <p:bldP spid="21" grpId="0"/>
      <p:bldP spid="22" grpId="0"/>
      <p:bldP spid="23" grpId="0"/>
      <p:bldP spid="27" grpId="0"/>
      <p:bldP spid="34" grpId="0"/>
      <p:bldP spid="37" grpId="0"/>
      <p:bldP spid="46" grpId="0"/>
      <p:bldP spid="48" grpId="0"/>
      <p:bldP spid="50"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2900" y="1674673"/>
            <a:ext cx="84582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to subtract two three-digit numbers </a:t>
            </a:r>
            <a:r>
              <a:rPr lang="en-US" sz="3600" dirty="0" smtClean="0">
                <a:solidFill>
                  <a:schemeClr val="accent1"/>
                </a:solidFill>
                <a:latin typeface="Orly's Font 2" pitchFamily="66" charset="0"/>
                <a:ea typeface="Verdana" pitchFamily="34" charset="0"/>
                <a:cs typeface="Verdana" pitchFamily="34" charset="0"/>
              </a:rPr>
              <a:t>by using a number line.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6386</TotalTime>
  <Words>809</Words>
  <Application>Microsoft Office PowerPoint</Application>
  <PresentationFormat>On-screen Show (16:10)</PresentationFormat>
  <Paragraphs>134</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Orly's Font</vt:lpstr>
      <vt:lpstr>Orly's Font 2</vt:lpstr>
      <vt:lpstr>Courier New</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285</cp:revision>
  <dcterms:created xsi:type="dcterms:W3CDTF">2011-06-12T17:04:43Z</dcterms:created>
  <dcterms:modified xsi:type="dcterms:W3CDTF">2015-06-07T13:37:36Z</dcterms:modified>
</cp:coreProperties>
</file>